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C0364D-A913-44BF-8A12-71F3C3F262FC}">
  <a:tblStyle styleId="{61C0364D-A913-44BF-8A12-71F3C3F262FC}" styleName="Table_0">
    <a:wholeTbl>
      <a:tcTxStyle b="off" i="off">
        <a:font>
          <a:latin typeface="等线"/>
          <a:ea typeface="等线"/>
          <a:cs typeface="等线"/>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等线"/>
          <a:ea typeface="等线"/>
          <a:cs typeface="等线"/>
        </a:font>
        <a:schemeClr val="lt1"/>
      </a:tcTxStyle>
      <a:tcStyle>
        <a:fill>
          <a:solidFill>
            <a:schemeClr val="accent1"/>
          </a:solidFill>
        </a:fill>
      </a:tcStyle>
    </a:firstRow>
    <a:neCell>
      <a:tcTxStyle b="off" i="off"/>
    </a:neCell>
    <a:nwCell>
      <a:tcTxStyle b="off" i="off"/>
    </a:nwCell>
  </a:tblStyle>
  <a:tblStyle styleId="{2913AAD6-3BB4-4B6A-A2F2-479DAD5D41B5}" styleName="Table_1">
    <a:wholeTbl>
      <a:tcTxStyle b="off" i="off">
        <a:font>
          <a:latin typeface="等线"/>
          <a:ea typeface="等线"/>
          <a:cs typeface="等线"/>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等线"/>
          <a:ea typeface="等线"/>
          <a:cs typeface="等线"/>
        </a:font>
        <a:schemeClr val="lt1"/>
      </a:tcTxStyle>
      <a:tcStyle>
        <a:fill>
          <a:solidFill>
            <a:schemeClr val="accent1"/>
          </a:solidFill>
        </a:fill>
      </a:tcStyle>
    </a:lastCol>
    <a:firstCol>
      <a:tcTxStyle b="on" i="off">
        <a:font>
          <a:latin typeface="等线"/>
          <a:ea typeface="等线"/>
          <a:cs typeface="等线"/>
        </a:font>
        <a:schemeClr val="lt1"/>
      </a:tcTxStyle>
      <a:tcStyle>
        <a:fill>
          <a:solidFill>
            <a:schemeClr val="accent1"/>
          </a:solidFill>
        </a:fill>
      </a:tcStyle>
    </a:firstCol>
    <a:lastRow>
      <a:tcTxStyle b="on" i="off">
        <a:font>
          <a:latin typeface="等线"/>
          <a:ea typeface="等线"/>
          <a:cs typeface="等线"/>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等线"/>
          <a:ea typeface="等线"/>
          <a:cs typeface="等线"/>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3101120df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73101120df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73101120df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3101120df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73101120df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73101120df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99" name="Google Shape;19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206" name="Google Shape;20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3101120df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73101120df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3101120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73101120d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88" name="Google Shape;88;g73101120d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3101120df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73101120df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73101120df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276" name="Google Shape;27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3101120df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73101120df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284" name="Google Shape;284;g73101120df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101120df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73101120df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291" name="Google Shape;291;g73101120df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3101120df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73101120df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299" name="Google Shape;299;g73101120df_0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3101120df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73101120df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305" name="Google Shape;305;g73101120df_0_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3101120df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73101120df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313" name="Google Shape;313;g73101120df_0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96" name="Google Shape;9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321" name="Google Shape;32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329" name="Google Shape;32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342" name="Google Shape;34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3101120df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73101120df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348" name="Google Shape;348;g73101120df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354" name="Google Shape;35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Answer: C</a:t>
            </a:r>
            <a:endParaRPr/>
          </a:p>
        </p:txBody>
      </p:sp>
      <p:sp>
        <p:nvSpPr>
          <p:cNvPr id="362" name="Google Shape;36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Answer: D</a:t>
            </a:r>
            <a:endParaRPr/>
          </a:p>
        </p:txBody>
      </p:sp>
      <p:sp>
        <p:nvSpPr>
          <p:cNvPr id="377" name="Google Shape;37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Answer: C</a:t>
            </a:r>
            <a:endParaRPr/>
          </a:p>
        </p:txBody>
      </p:sp>
      <p:sp>
        <p:nvSpPr>
          <p:cNvPr id="389" name="Google Shape;38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404" name="Google Shape;40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17" name="Google Shape;1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27" name="Google Shape;1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3101120df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73101120df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33" name="Google Shape;133;g73101120df_0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48" name="Google Shape;14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页">
  <p:cSld name="标题页">
    <p:spTree>
      <p:nvGrpSpPr>
        <p:cNvPr id="10" name="Shape 10"/>
        <p:cNvGrpSpPr/>
        <p:nvPr/>
      </p:nvGrpSpPr>
      <p:grpSpPr>
        <a:xfrm>
          <a:off x="0" y="0"/>
          <a:ext cx="0" cy="0"/>
          <a:chOff x="0" y="0"/>
          <a:chExt cx="0" cy="0"/>
        </a:xfrm>
      </p:grpSpPr>
      <p:cxnSp>
        <p:nvCxnSpPr>
          <p:cNvPr id="11" name="Google Shape;11;p2"/>
          <p:cNvCxnSpPr/>
          <p:nvPr/>
        </p:nvCxnSpPr>
        <p:spPr>
          <a:xfrm>
            <a:off x="609484" y="6385034"/>
            <a:ext cx="11001819" cy="0"/>
          </a:xfrm>
          <a:prstGeom prst="straightConnector1">
            <a:avLst/>
          </a:prstGeom>
          <a:noFill/>
          <a:ln cap="flat" cmpd="sng" w="9525">
            <a:solidFill>
              <a:schemeClr val="lt1"/>
            </a:solidFill>
            <a:prstDash val="solid"/>
            <a:miter lim="800000"/>
            <a:headEnd len="sm" w="sm" type="none"/>
            <a:tailEnd len="sm" w="sm" type="none"/>
          </a:ln>
        </p:spPr>
      </p:cxnSp>
      <p:pic>
        <p:nvPicPr>
          <p:cNvPr descr="行星" id="12" name="Google Shape;12;p2"/>
          <p:cNvPicPr preferRelativeResize="0"/>
          <p:nvPr/>
        </p:nvPicPr>
        <p:blipFill rotWithShape="1">
          <a:blip r:embed="rId2">
            <a:alphaModFix/>
          </a:blip>
          <a:srcRect b="0" l="0" r="0" t="0"/>
          <a:stretch/>
        </p:blipFill>
        <p:spPr>
          <a:xfrm>
            <a:off x="10273728" y="1040130"/>
            <a:ext cx="914400" cy="914400"/>
          </a:xfrm>
          <a:prstGeom prst="rect">
            <a:avLst/>
          </a:prstGeom>
          <a:noFill/>
          <a:ln>
            <a:noFill/>
          </a:ln>
        </p:spPr>
      </p:pic>
      <p:grpSp>
        <p:nvGrpSpPr>
          <p:cNvPr id="13" name="Google Shape;13;p2"/>
          <p:cNvGrpSpPr/>
          <p:nvPr/>
        </p:nvGrpSpPr>
        <p:grpSpPr>
          <a:xfrm>
            <a:off x="6928609" y="4635590"/>
            <a:ext cx="735497" cy="790675"/>
            <a:chOff x="7039715" y="4499956"/>
            <a:chExt cx="735497" cy="790675"/>
          </a:xfrm>
        </p:grpSpPr>
        <p:pic>
          <p:nvPicPr>
            <p:cNvPr descr="望远镜" id="14" name="Google Shape;14;p2"/>
            <p:cNvPicPr preferRelativeResize="0"/>
            <p:nvPr/>
          </p:nvPicPr>
          <p:blipFill rotWithShape="1">
            <a:blip r:embed="rId3">
              <a:alphaModFix/>
            </a:blip>
            <a:srcRect b="0" l="0" r="0" t="0"/>
            <a:stretch/>
          </p:blipFill>
          <p:spPr>
            <a:xfrm>
              <a:off x="7039715" y="4616863"/>
              <a:ext cx="673768" cy="673768"/>
            </a:xfrm>
            <a:prstGeom prst="rect">
              <a:avLst/>
            </a:prstGeom>
            <a:noFill/>
            <a:ln>
              <a:noFill/>
            </a:ln>
          </p:spPr>
        </p:pic>
        <p:cxnSp>
          <p:nvCxnSpPr>
            <p:cNvPr id="15" name="Google Shape;15;p2"/>
            <p:cNvCxnSpPr/>
            <p:nvPr/>
          </p:nvCxnSpPr>
          <p:spPr>
            <a:xfrm flipH="1">
              <a:off x="7643399" y="4499956"/>
              <a:ext cx="86710" cy="132006"/>
            </a:xfrm>
            <a:prstGeom prst="straightConnector1">
              <a:avLst/>
            </a:prstGeom>
            <a:noFill/>
            <a:ln cap="flat" cmpd="sng" w="38100">
              <a:solidFill>
                <a:schemeClr val="lt1"/>
              </a:solidFill>
              <a:prstDash val="solid"/>
              <a:miter lim="800000"/>
              <a:headEnd len="sm" w="sm" type="none"/>
              <a:tailEnd len="sm" w="sm" type="none"/>
            </a:ln>
          </p:spPr>
        </p:cxnSp>
        <p:cxnSp>
          <p:nvCxnSpPr>
            <p:cNvPr id="16" name="Google Shape;16;p2"/>
            <p:cNvCxnSpPr/>
            <p:nvPr/>
          </p:nvCxnSpPr>
          <p:spPr>
            <a:xfrm rot="10800000">
              <a:off x="7713525" y="4773278"/>
              <a:ext cx="61687" cy="0"/>
            </a:xfrm>
            <a:prstGeom prst="straightConnector1">
              <a:avLst/>
            </a:prstGeom>
            <a:noFill/>
            <a:ln cap="flat" cmpd="sng" w="38100">
              <a:solidFill>
                <a:schemeClr val="lt1"/>
              </a:solidFill>
              <a:prstDash val="solid"/>
              <a:miter lim="800000"/>
              <a:headEnd len="sm" w="sm" type="none"/>
              <a:tailEnd len="sm" w="sm" type="none"/>
            </a:ln>
          </p:spPr>
        </p:cxnSp>
        <p:cxnSp>
          <p:nvCxnSpPr>
            <p:cNvPr id="17" name="Google Shape;17;p2"/>
            <p:cNvCxnSpPr/>
            <p:nvPr/>
          </p:nvCxnSpPr>
          <p:spPr>
            <a:xfrm flipH="1">
              <a:off x="7677418" y="4644376"/>
              <a:ext cx="97794" cy="63239"/>
            </a:xfrm>
            <a:prstGeom prst="straightConnector1">
              <a:avLst/>
            </a:prstGeom>
            <a:noFill/>
            <a:ln cap="flat" cmpd="sng" w="38100">
              <a:solidFill>
                <a:schemeClr val="lt1"/>
              </a:solidFill>
              <a:prstDash val="solid"/>
              <a:miter lim="800000"/>
              <a:headEnd len="sm" w="sm" type="none"/>
              <a:tailEnd len="sm" w="sm" type="none"/>
            </a:ln>
          </p:spPr>
        </p:cxnSp>
      </p:grpSp>
      <p:pic>
        <p:nvPicPr>
          <p:cNvPr id="18" name="Google Shape;18;p2"/>
          <p:cNvPicPr preferRelativeResize="0"/>
          <p:nvPr/>
        </p:nvPicPr>
        <p:blipFill rotWithShape="1">
          <a:blip r:embed="rId4">
            <a:alphaModFix/>
          </a:blip>
          <a:srcRect b="0" l="0" r="0" t="0"/>
          <a:stretch/>
        </p:blipFill>
        <p:spPr>
          <a:xfrm>
            <a:off x="944813" y="1806049"/>
            <a:ext cx="5922067" cy="3620216"/>
          </a:xfrm>
          <a:prstGeom prst="rect">
            <a:avLst/>
          </a:prstGeom>
          <a:noFill/>
          <a:ln>
            <a:noFill/>
          </a:ln>
        </p:spPr>
      </p:pic>
      <p:pic>
        <p:nvPicPr>
          <p:cNvPr id="19" name="Google Shape;19;p2"/>
          <p:cNvPicPr preferRelativeResize="0"/>
          <p:nvPr/>
        </p:nvPicPr>
        <p:blipFill rotWithShape="1">
          <a:blip r:embed="rId5">
            <a:alphaModFix/>
          </a:blip>
          <a:srcRect b="0" l="0" r="0" t="0"/>
          <a:stretch/>
        </p:blipFill>
        <p:spPr>
          <a:xfrm>
            <a:off x="488920" y="419280"/>
            <a:ext cx="1155759" cy="5810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游戏时光_标题页">
  <p:cSld name="游戏时光_标题页">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46" name="Google Shape;46;p11"/>
          <p:cNvSpPr/>
          <p:nvPr/>
        </p:nvSpPr>
        <p:spPr>
          <a:xfrm>
            <a:off x="3121573" y="1602389"/>
            <a:ext cx="7094482" cy="3095736"/>
          </a:xfrm>
          <a:prstGeom prst="roundRect">
            <a:avLst>
              <a:gd fmla="val 8010" name="adj"/>
            </a:avLst>
          </a:prstGeom>
          <a:solidFill>
            <a:srgbClr val="FFC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 name="Google Shape;47;p11"/>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游戏时光</a:t>
            </a:r>
            <a:endParaRPr b="1" i="0" sz="8000" u="none" cap="none" strike="noStrike">
              <a:solidFill>
                <a:srgbClr val="FFFFFF"/>
              </a:solidFill>
              <a:latin typeface="Arial"/>
              <a:ea typeface="Arial"/>
              <a:cs typeface="Arial"/>
              <a:sym typeface="Arial"/>
            </a:endParaRPr>
          </a:p>
        </p:txBody>
      </p:sp>
      <p:pic>
        <p:nvPicPr>
          <p:cNvPr id="48" name="Google Shape;48;p11"/>
          <p:cNvPicPr preferRelativeResize="0"/>
          <p:nvPr/>
        </p:nvPicPr>
        <p:blipFill rotWithShape="1">
          <a:blip r:embed="rId3">
            <a:alphaModFix/>
          </a:blip>
          <a:srcRect b="0" l="0" r="0" t="0"/>
          <a:stretch/>
        </p:blipFill>
        <p:spPr>
          <a:xfrm>
            <a:off x="1180367" y="2628900"/>
            <a:ext cx="3110739" cy="327249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游戏时光_内容页">
  <p:cSld name="游戏时光_内容页">
    <p:spTree>
      <p:nvGrpSpPr>
        <p:cNvPr id="49" name="Shape 49"/>
        <p:cNvGrpSpPr/>
        <p:nvPr/>
      </p:nvGrpSpPr>
      <p:grpSpPr>
        <a:xfrm>
          <a:off x="0" y="0"/>
          <a:ext cx="0" cy="0"/>
          <a:chOff x="0" y="0"/>
          <a:chExt cx="0" cy="0"/>
        </a:xfrm>
      </p:grpSpPr>
      <p:sp>
        <p:nvSpPr>
          <p:cNvPr id="50" name="Google Shape;50;p12"/>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1" name="Google Shape;51;p12"/>
          <p:cNvPicPr preferRelativeResize="0"/>
          <p:nvPr/>
        </p:nvPicPr>
        <p:blipFill rotWithShape="1">
          <a:blip r:embed="rId2">
            <a:alphaModFix/>
          </a:blip>
          <a:srcRect b="0" l="0" r="0" t="0"/>
          <a:stretch/>
        </p:blipFill>
        <p:spPr>
          <a:xfrm>
            <a:off x="10223913" y="4770120"/>
            <a:ext cx="1785207" cy="187803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知识冲浪_标题页">
  <p:cSld name="知识冲浪_标题页">
    <p:spTree>
      <p:nvGrpSpPr>
        <p:cNvPr id="52"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54" name="Google Shape;54;p13"/>
          <p:cNvSpPr/>
          <p:nvPr/>
        </p:nvSpPr>
        <p:spPr>
          <a:xfrm>
            <a:off x="3121573" y="1602389"/>
            <a:ext cx="7094482" cy="3095736"/>
          </a:xfrm>
          <a:prstGeom prst="roundRect">
            <a:avLst>
              <a:gd fmla="val 8010" name="adj"/>
            </a:avLst>
          </a:prstGeom>
          <a:solidFill>
            <a:srgbClr val="FFC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 name="Google Shape;55;p13"/>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知识冲浪</a:t>
            </a:r>
            <a:endParaRPr b="1" i="0" sz="8000" u="none" cap="none" strike="noStrike">
              <a:solidFill>
                <a:srgbClr val="FFFFFF"/>
              </a:solidFill>
              <a:latin typeface="Arial"/>
              <a:ea typeface="Arial"/>
              <a:cs typeface="Arial"/>
              <a:sym typeface="Arial"/>
            </a:endParaRPr>
          </a:p>
        </p:txBody>
      </p:sp>
      <p:pic>
        <p:nvPicPr>
          <p:cNvPr id="56" name="Google Shape;56;p13"/>
          <p:cNvPicPr preferRelativeResize="0"/>
          <p:nvPr/>
        </p:nvPicPr>
        <p:blipFill rotWithShape="1">
          <a:blip r:embed="rId3">
            <a:alphaModFix/>
          </a:blip>
          <a:srcRect b="0" l="0" r="0" t="0"/>
          <a:stretch/>
        </p:blipFill>
        <p:spPr>
          <a:xfrm>
            <a:off x="1165498" y="2121395"/>
            <a:ext cx="3287537" cy="364259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编程实战_标题页">
  <p:cSld name="编程实战_标题页">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59" name="Google Shape;59;p14"/>
          <p:cNvSpPr/>
          <p:nvPr/>
        </p:nvSpPr>
        <p:spPr>
          <a:xfrm>
            <a:off x="3121573" y="1602389"/>
            <a:ext cx="7094482" cy="3095736"/>
          </a:xfrm>
          <a:prstGeom prst="roundRect">
            <a:avLst>
              <a:gd fmla="val 8010" name="adj"/>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 name="Google Shape;60;p14"/>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编程实战</a:t>
            </a:r>
            <a:endParaRPr b="1" i="0" sz="8000" u="none" cap="none" strike="noStrike">
              <a:solidFill>
                <a:srgbClr val="FFFFFF"/>
              </a:solidFill>
              <a:latin typeface="Arial"/>
              <a:ea typeface="Arial"/>
              <a:cs typeface="Arial"/>
              <a:sym typeface="Arial"/>
            </a:endParaRPr>
          </a:p>
        </p:txBody>
      </p:sp>
      <p:pic>
        <p:nvPicPr>
          <p:cNvPr id="61" name="Google Shape;61;p14"/>
          <p:cNvPicPr preferRelativeResize="0"/>
          <p:nvPr/>
        </p:nvPicPr>
        <p:blipFill rotWithShape="1">
          <a:blip r:embed="rId3">
            <a:alphaModFix/>
          </a:blip>
          <a:srcRect b="0" l="0" r="0" t="0"/>
          <a:stretch/>
        </p:blipFill>
        <p:spPr>
          <a:xfrm>
            <a:off x="1145674" y="2951575"/>
            <a:ext cx="3475314" cy="283894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分享时光_标题页">
  <p:cSld name="分享时光_标题页">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64" name="Google Shape;64;p15"/>
          <p:cNvSpPr/>
          <p:nvPr/>
        </p:nvSpPr>
        <p:spPr>
          <a:xfrm>
            <a:off x="3121573" y="1602389"/>
            <a:ext cx="7094482" cy="3095736"/>
          </a:xfrm>
          <a:prstGeom prst="roundRect">
            <a:avLst>
              <a:gd fmla="val 8010" name="adj"/>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 name="Google Shape;65;p15"/>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分享时光</a:t>
            </a:r>
            <a:endParaRPr b="1" i="0" sz="8000" u="none" cap="none" strike="noStrike">
              <a:solidFill>
                <a:srgbClr val="FFFFFF"/>
              </a:solidFill>
              <a:latin typeface="Arial"/>
              <a:ea typeface="Arial"/>
              <a:cs typeface="Arial"/>
              <a:sym typeface="Arial"/>
            </a:endParaRPr>
          </a:p>
        </p:txBody>
      </p:sp>
      <p:pic>
        <p:nvPicPr>
          <p:cNvPr id="66" name="Google Shape;66;p15"/>
          <p:cNvPicPr preferRelativeResize="0"/>
          <p:nvPr/>
        </p:nvPicPr>
        <p:blipFill rotWithShape="1">
          <a:blip r:embed="rId3">
            <a:alphaModFix/>
          </a:blip>
          <a:srcRect b="0" l="0" r="0" t="0"/>
          <a:stretch/>
        </p:blipFill>
        <p:spPr>
          <a:xfrm>
            <a:off x="1467615" y="2714625"/>
            <a:ext cx="2986641" cy="28584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小试身手_标题页">
  <p:cSld name="小试身手_标题页">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69" name="Google Shape;69;p16"/>
          <p:cNvSpPr/>
          <p:nvPr/>
        </p:nvSpPr>
        <p:spPr>
          <a:xfrm>
            <a:off x="3121573" y="1602389"/>
            <a:ext cx="7094482" cy="3095736"/>
          </a:xfrm>
          <a:prstGeom prst="roundRect">
            <a:avLst>
              <a:gd fmla="val 8010" name="adj"/>
            </a:avLst>
          </a:prstGeom>
          <a:solidFill>
            <a:srgbClr val="FFC00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0" name="Google Shape;70;p16"/>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小试身手</a:t>
            </a:r>
            <a:endParaRPr b="1" i="0" sz="8000" u="none" cap="none" strike="noStrike">
              <a:solidFill>
                <a:srgbClr val="FFFFFF"/>
              </a:solidFill>
              <a:latin typeface="Arial"/>
              <a:ea typeface="Arial"/>
              <a:cs typeface="Arial"/>
              <a:sym typeface="Arial"/>
            </a:endParaRPr>
          </a:p>
        </p:txBody>
      </p:sp>
      <p:pic>
        <p:nvPicPr>
          <p:cNvPr id="71" name="Google Shape;71;p16"/>
          <p:cNvPicPr preferRelativeResize="0"/>
          <p:nvPr/>
        </p:nvPicPr>
        <p:blipFill rotWithShape="1">
          <a:blip r:embed="rId3">
            <a:alphaModFix/>
          </a:blip>
          <a:srcRect b="0" l="0" r="0" t="0"/>
          <a:stretch/>
        </p:blipFill>
        <p:spPr>
          <a:xfrm>
            <a:off x="1046205" y="2785881"/>
            <a:ext cx="4130946" cy="29951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结束页">
  <p:cSld name="结束页">
    <p:spTree>
      <p:nvGrpSpPr>
        <p:cNvPr id="72" name="Shape 72"/>
        <p:cNvGrpSpPr/>
        <p:nvPr/>
      </p:nvGrpSpPr>
      <p:grpSpPr>
        <a:xfrm>
          <a:off x="0" y="0"/>
          <a:ext cx="0" cy="0"/>
          <a:chOff x="0" y="0"/>
          <a:chExt cx="0" cy="0"/>
        </a:xfrm>
      </p:grpSpPr>
      <p:grpSp>
        <p:nvGrpSpPr>
          <p:cNvPr id="73" name="Google Shape;73;p17"/>
          <p:cNvGrpSpPr/>
          <p:nvPr/>
        </p:nvGrpSpPr>
        <p:grpSpPr>
          <a:xfrm>
            <a:off x="2218570" y="1167362"/>
            <a:ext cx="7754860" cy="4523276"/>
            <a:chOff x="1464735" y="1199098"/>
            <a:chExt cx="7754860" cy="4523276"/>
          </a:xfrm>
        </p:grpSpPr>
        <p:pic>
          <p:nvPicPr>
            <p:cNvPr id="74" name="Google Shape;74;p17"/>
            <p:cNvPicPr preferRelativeResize="0"/>
            <p:nvPr/>
          </p:nvPicPr>
          <p:blipFill rotWithShape="1">
            <a:blip r:embed="rId2">
              <a:alphaModFix/>
            </a:blip>
            <a:srcRect b="0" l="0" r="0" t="0"/>
            <a:stretch/>
          </p:blipFill>
          <p:spPr>
            <a:xfrm>
              <a:off x="1464735" y="1199098"/>
              <a:ext cx="3127938" cy="2852679"/>
            </a:xfrm>
            <a:prstGeom prst="rect">
              <a:avLst/>
            </a:prstGeom>
            <a:noFill/>
            <a:ln>
              <a:noFill/>
            </a:ln>
          </p:spPr>
        </p:pic>
        <p:sp>
          <p:nvSpPr>
            <p:cNvPr id="75" name="Google Shape;75;p17"/>
            <p:cNvSpPr/>
            <p:nvPr/>
          </p:nvSpPr>
          <p:spPr>
            <a:xfrm>
              <a:off x="4173188" y="3122422"/>
              <a:ext cx="544010" cy="544010"/>
            </a:xfrm>
            <a:prstGeom prst="ellipse">
              <a:avLst/>
            </a:prstGeom>
            <a:solidFill>
              <a:srgbClr val="5867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 name="Google Shape;76;p17"/>
            <p:cNvSpPr/>
            <p:nvPr/>
          </p:nvSpPr>
          <p:spPr>
            <a:xfrm>
              <a:off x="1497028" y="3317323"/>
              <a:ext cx="7722567" cy="2405051"/>
            </a:xfrm>
            <a:prstGeom prst="roundRect">
              <a:avLst>
                <a:gd fmla="val 13691"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 name="Google Shape;77;p17"/>
            <p:cNvSpPr/>
            <p:nvPr/>
          </p:nvSpPr>
          <p:spPr>
            <a:xfrm>
              <a:off x="2303628" y="3965850"/>
              <a:ext cx="6266459" cy="11079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6600"/>
                <a:buFont typeface="Arial"/>
                <a:buNone/>
              </a:pPr>
              <a:r>
                <a:rPr b="1" i="0" lang="en-US" sz="6600" u="none" cap="none" strike="noStrike">
                  <a:solidFill>
                    <a:srgbClr val="00B0F0"/>
                  </a:solidFill>
                  <a:latin typeface="Arial"/>
                  <a:ea typeface="Arial"/>
                  <a:cs typeface="Arial"/>
                  <a:sym typeface="Arial"/>
                </a:rPr>
                <a:t>去探索，去创造</a:t>
              </a:r>
              <a:endParaRPr b="1" i="0" sz="19900" u="none" cap="none" strike="noStrike">
                <a:solidFill>
                  <a:srgbClr val="00B0F0"/>
                </a:solidFill>
                <a:latin typeface="Arial"/>
                <a:ea typeface="Arial"/>
                <a:cs typeface="Arial"/>
                <a:sym typeface="Arial"/>
              </a:endParaRPr>
            </a:p>
          </p:txBody>
        </p:sp>
      </p:grpSp>
      <p:pic>
        <p:nvPicPr>
          <p:cNvPr id="78" name="Google Shape;78;p17"/>
          <p:cNvPicPr preferRelativeResize="0"/>
          <p:nvPr/>
        </p:nvPicPr>
        <p:blipFill rotWithShape="1">
          <a:blip r:embed="rId3">
            <a:alphaModFix/>
          </a:blip>
          <a:srcRect b="0" l="0" r="0" t="0"/>
          <a:stretch/>
        </p:blipFill>
        <p:spPr>
          <a:xfrm>
            <a:off x="609484" y="427946"/>
            <a:ext cx="1132234" cy="56611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p:cSld name="空白">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知识回顾_内容页">
  <p:cSld name="知识回顾_内容页">
    <p:spTree>
      <p:nvGrpSpPr>
        <p:cNvPr id="21" name="Shape 21"/>
        <p:cNvGrpSpPr/>
        <p:nvPr/>
      </p:nvGrpSpPr>
      <p:grpSpPr>
        <a:xfrm>
          <a:off x="0" y="0"/>
          <a:ext cx="0" cy="0"/>
          <a:chOff x="0" y="0"/>
          <a:chExt cx="0" cy="0"/>
        </a:xfrm>
      </p:grpSpPr>
      <p:sp>
        <p:nvSpPr>
          <p:cNvPr id="22" name="Google Shape;22;p4"/>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3" name="Google Shape;23;p4"/>
          <p:cNvPicPr preferRelativeResize="0"/>
          <p:nvPr/>
        </p:nvPicPr>
        <p:blipFill rotWithShape="1">
          <a:blip r:embed="rId2">
            <a:alphaModFix/>
          </a:blip>
          <a:srcRect b="0" l="0" r="0" t="0"/>
          <a:stretch/>
        </p:blipFill>
        <p:spPr>
          <a:xfrm>
            <a:off x="137088" y="5304017"/>
            <a:ext cx="1016209" cy="1399952"/>
          </a:xfrm>
          <a:prstGeom prst="rect">
            <a:avLst/>
          </a:prstGeom>
          <a:noFill/>
          <a:ln>
            <a:noFill/>
          </a:ln>
          <a:effectLst>
            <a:outerShdw blurRad="50800" rotWithShape="0" algn="tl" dir="2700000" dist="38100">
              <a:srgbClr val="000000">
                <a:alpha val="40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通用内容页">
  <p:cSld name="通用内容页">
    <p:spTree>
      <p:nvGrpSpPr>
        <p:cNvPr id="24" name="Shape 24"/>
        <p:cNvGrpSpPr/>
        <p:nvPr/>
      </p:nvGrpSpPr>
      <p:grpSpPr>
        <a:xfrm>
          <a:off x="0" y="0"/>
          <a:ext cx="0" cy="0"/>
          <a:chOff x="0" y="0"/>
          <a:chExt cx="0" cy="0"/>
        </a:xfrm>
      </p:grpSpPr>
      <p:sp>
        <p:nvSpPr>
          <p:cNvPr id="25" name="Google Shape;25;p5"/>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6" name="Google Shape;26;p5"/>
          <p:cNvPicPr preferRelativeResize="0"/>
          <p:nvPr/>
        </p:nvPicPr>
        <p:blipFill rotWithShape="1">
          <a:blip r:embed="rId2">
            <a:alphaModFix/>
          </a:blip>
          <a:srcRect b="34831" l="0" r="0" t="37501"/>
          <a:stretch/>
        </p:blipFill>
        <p:spPr>
          <a:xfrm>
            <a:off x="4071518" y="6472518"/>
            <a:ext cx="4048965" cy="37651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知识冲浪_内容页" type="blank">
  <p:cSld name="BLANK">
    <p:spTree>
      <p:nvGrpSpPr>
        <p:cNvPr id="27" name="Shape 27"/>
        <p:cNvGrpSpPr/>
        <p:nvPr/>
      </p:nvGrpSpPr>
      <p:grpSpPr>
        <a:xfrm>
          <a:off x="0" y="0"/>
          <a:ext cx="0" cy="0"/>
          <a:chOff x="0" y="0"/>
          <a:chExt cx="0" cy="0"/>
        </a:xfrm>
      </p:grpSpPr>
      <p:sp>
        <p:nvSpPr>
          <p:cNvPr id="28" name="Google Shape;28;p6"/>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9" name="Google Shape;29;p6"/>
          <p:cNvPicPr preferRelativeResize="0"/>
          <p:nvPr/>
        </p:nvPicPr>
        <p:blipFill rotWithShape="1">
          <a:blip r:embed="rId2">
            <a:alphaModFix/>
          </a:blip>
          <a:srcRect b="0" l="0" r="0" t="0"/>
          <a:stretch/>
        </p:blipFill>
        <p:spPr>
          <a:xfrm>
            <a:off x="10544432" y="5092903"/>
            <a:ext cx="1481556" cy="16415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编程实战_内容页">
  <p:cSld name="编程实战_内容页">
    <p:spTree>
      <p:nvGrpSpPr>
        <p:cNvPr id="30" name="Shape 30"/>
        <p:cNvGrpSpPr/>
        <p:nvPr/>
      </p:nvGrpSpPr>
      <p:grpSpPr>
        <a:xfrm>
          <a:off x="0" y="0"/>
          <a:ext cx="0" cy="0"/>
          <a:chOff x="0" y="0"/>
          <a:chExt cx="0" cy="0"/>
        </a:xfrm>
      </p:grpSpPr>
      <p:sp>
        <p:nvSpPr>
          <p:cNvPr id="31" name="Google Shape;31;p7"/>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32" name="Google Shape;32;p7"/>
          <p:cNvPicPr preferRelativeResize="0"/>
          <p:nvPr/>
        </p:nvPicPr>
        <p:blipFill rotWithShape="1">
          <a:blip r:embed="rId2">
            <a:alphaModFix/>
          </a:blip>
          <a:srcRect b="0" l="0" r="0" t="0"/>
          <a:stretch/>
        </p:blipFill>
        <p:spPr>
          <a:xfrm>
            <a:off x="10232951" y="5181600"/>
            <a:ext cx="1787881" cy="1460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分享时光_内容页">
  <p:cSld name="分享时光_内容页">
    <p:spTree>
      <p:nvGrpSpPr>
        <p:cNvPr id="33" name="Shape 33"/>
        <p:cNvGrpSpPr/>
        <p:nvPr/>
      </p:nvGrpSpPr>
      <p:grpSpPr>
        <a:xfrm>
          <a:off x="0" y="0"/>
          <a:ext cx="0" cy="0"/>
          <a:chOff x="0" y="0"/>
          <a:chExt cx="0" cy="0"/>
        </a:xfrm>
      </p:grpSpPr>
      <p:sp>
        <p:nvSpPr>
          <p:cNvPr id="34" name="Google Shape;34;p8"/>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35" name="Google Shape;35;p8"/>
          <p:cNvPicPr preferRelativeResize="0"/>
          <p:nvPr/>
        </p:nvPicPr>
        <p:blipFill rotWithShape="1">
          <a:blip r:embed="rId2">
            <a:alphaModFix/>
          </a:blip>
          <a:srcRect b="0" l="0" r="0" t="0"/>
          <a:stretch/>
        </p:blipFill>
        <p:spPr>
          <a:xfrm>
            <a:off x="121921" y="4704080"/>
            <a:ext cx="2011680" cy="1925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小试身手_内容页">
  <p:cSld name="小试身手_内容页">
    <p:spTree>
      <p:nvGrpSpPr>
        <p:cNvPr id="36" name="Shape 36"/>
        <p:cNvGrpSpPr/>
        <p:nvPr/>
      </p:nvGrpSpPr>
      <p:grpSpPr>
        <a:xfrm>
          <a:off x="0" y="0"/>
          <a:ext cx="0" cy="0"/>
          <a:chOff x="0" y="0"/>
          <a:chExt cx="0" cy="0"/>
        </a:xfrm>
      </p:grpSpPr>
      <p:sp>
        <p:nvSpPr>
          <p:cNvPr id="37" name="Google Shape;37;p9"/>
          <p:cNvSpPr/>
          <p:nvPr/>
        </p:nvSpPr>
        <p:spPr>
          <a:xfrm>
            <a:off x="449318" y="386189"/>
            <a:ext cx="11293365" cy="6085622"/>
          </a:xfrm>
          <a:prstGeom prst="roundRect">
            <a:avLst>
              <a:gd fmla="val 678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38" name="Google Shape;38;p9"/>
          <p:cNvPicPr preferRelativeResize="0"/>
          <p:nvPr/>
        </p:nvPicPr>
        <p:blipFill rotWithShape="1">
          <a:blip r:embed="rId2">
            <a:alphaModFix/>
          </a:blip>
          <a:srcRect b="0" l="0" r="0" t="0"/>
          <a:stretch/>
        </p:blipFill>
        <p:spPr>
          <a:xfrm>
            <a:off x="9846257" y="5095673"/>
            <a:ext cx="2244558" cy="16273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知识回顾_标题页">
  <p:cSld name="知识回顾_标题页">
    <p:spTree>
      <p:nvGrpSpPr>
        <p:cNvPr id="39"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b="0" l="0" r="0" t="0"/>
          <a:stretch/>
        </p:blipFill>
        <p:spPr>
          <a:xfrm>
            <a:off x="609484" y="427946"/>
            <a:ext cx="1132234" cy="566117"/>
          </a:xfrm>
          <a:prstGeom prst="rect">
            <a:avLst/>
          </a:prstGeom>
          <a:noFill/>
          <a:ln>
            <a:noFill/>
          </a:ln>
        </p:spPr>
      </p:pic>
      <p:sp>
        <p:nvSpPr>
          <p:cNvPr id="41" name="Google Shape;41;p10"/>
          <p:cNvSpPr/>
          <p:nvPr/>
        </p:nvSpPr>
        <p:spPr>
          <a:xfrm>
            <a:off x="3121573" y="1602389"/>
            <a:ext cx="7094482" cy="3095736"/>
          </a:xfrm>
          <a:prstGeom prst="roundRect">
            <a:avLst>
              <a:gd fmla="val 8010" name="adj"/>
            </a:avLst>
          </a:prstGeom>
          <a:solidFill>
            <a:srgbClr val="FFC000"/>
          </a:solidFill>
          <a:ln>
            <a:noFill/>
          </a:ln>
          <a:effectLst>
            <a:outerShdw blurRad="50800" rotWithShape="0" algn="tl" dir="2700000" dist="38100">
              <a:schemeClr val="dk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 name="Google Shape;42;p10"/>
          <p:cNvSpPr/>
          <p:nvPr/>
        </p:nvSpPr>
        <p:spPr>
          <a:xfrm>
            <a:off x="4213996" y="2488537"/>
            <a:ext cx="4909636" cy="1323439"/>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知识回顾</a:t>
            </a:r>
            <a:endParaRPr b="1" i="0" sz="8000" u="none" cap="none" strike="noStrike">
              <a:solidFill>
                <a:srgbClr val="FFFFFF"/>
              </a:solidFill>
              <a:latin typeface="Arial"/>
              <a:ea typeface="Arial"/>
              <a:cs typeface="Arial"/>
              <a:sym typeface="Arial"/>
            </a:endParaRPr>
          </a:p>
        </p:txBody>
      </p:sp>
      <p:pic>
        <p:nvPicPr>
          <p:cNvPr id="43" name="Google Shape;43;p10"/>
          <p:cNvPicPr preferRelativeResize="0"/>
          <p:nvPr/>
        </p:nvPicPr>
        <p:blipFill rotWithShape="1">
          <a:blip r:embed="rId3">
            <a:alphaModFix/>
          </a:blip>
          <a:srcRect b="0" l="0" r="0" t="0"/>
          <a:stretch/>
        </p:blipFill>
        <p:spPr>
          <a:xfrm>
            <a:off x="1661088" y="2339975"/>
            <a:ext cx="2599696" cy="358140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B0F0"/>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6.gif"/><Relationship Id="rId4" Type="http://schemas.openxmlformats.org/officeDocument/2006/relationships/image" Target="../media/image74.gif"/><Relationship Id="rId5" Type="http://schemas.openxmlformats.org/officeDocument/2006/relationships/image" Target="../media/image65.png"/><Relationship Id="rId6"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2.png"/><Relationship Id="rId6"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6.gif"/><Relationship Id="rId4" Type="http://schemas.openxmlformats.org/officeDocument/2006/relationships/image" Target="../media/image24.png"/><Relationship Id="rId5" Type="http://schemas.openxmlformats.org/officeDocument/2006/relationships/image" Target="../media/image73.gif"/><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p:nvPr/>
        </p:nvSpPr>
        <p:spPr>
          <a:xfrm>
            <a:off x="6905249" y="2225619"/>
            <a:ext cx="3950504" cy="217784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Penalty Kick</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Lesson 6 </a:t>
            </a:r>
            <a:endParaRPr b="1" i="0" sz="4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3">
            <a:alphaModFix/>
          </a:blip>
          <a:srcRect b="26459" l="0" r="40305" t="0"/>
          <a:stretch/>
        </p:blipFill>
        <p:spPr>
          <a:xfrm>
            <a:off x="3124200" y="683038"/>
            <a:ext cx="5943600" cy="54919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p:nvPr/>
        </p:nvSpPr>
        <p:spPr>
          <a:xfrm>
            <a:off x="876000" y="1151802"/>
            <a:ext cx="10440000" cy="5248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1" i="0" lang="en-US" sz="2100" u="none" cap="none" strike="noStrike">
                <a:solidFill>
                  <a:srgbClr val="525252"/>
                </a:solidFill>
                <a:latin typeface="Arial"/>
                <a:ea typeface="Arial"/>
                <a:cs typeface="Arial"/>
                <a:sym typeface="Arial"/>
              </a:rPr>
              <a:t>Step </a:t>
            </a:r>
            <a:r>
              <a:rPr b="1" lang="en-US" sz="2100">
                <a:solidFill>
                  <a:srgbClr val="525252"/>
                </a:solidFill>
              </a:rPr>
              <a:t>1: </a:t>
            </a:r>
            <a:r>
              <a:rPr lang="en-US" sz="2100">
                <a:solidFill>
                  <a:srgbClr val="525252"/>
                </a:solidFill>
              </a:rPr>
              <a:t>Open the mBlock software. Create a new file. </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2: </a:t>
            </a:r>
            <a:r>
              <a:rPr lang="en-US" sz="2100">
                <a:solidFill>
                  <a:srgbClr val="525252"/>
                </a:solidFill>
              </a:rPr>
              <a:t>Add the “Football field1” background to the program.</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3: </a:t>
            </a:r>
            <a:r>
              <a:rPr lang="en-US" sz="2100">
                <a:solidFill>
                  <a:srgbClr val="525252"/>
                </a:solidFill>
              </a:rPr>
              <a:t>Change the Panda size to 50 and drag Panda to the lower left corner of the stage.</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4: </a:t>
            </a:r>
            <a:r>
              <a:rPr lang="en-US" sz="2100">
                <a:solidFill>
                  <a:srgbClr val="525252"/>
                </a:solidFill>
              </a:rPr>
              <a:t>Add the “Soccer Ball” sprite to your program.</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5: </a:t>
            </a:r>
            <a:r>
              <a:rPr lang="en-US" sz="2100">
                <a:solidFill>
                  <a:srgbClr val="525252"/>
                </a:solidFill>
              </a:rPr>
              <a:t>Change the soccer ball size to 50 and set the starting position for the Soccer Ball using these coordinates: </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6: </a:t>
            </a:r>
            <a:r>
              <a:rPr lang="en-US" sz="2100">
                <a:solidFill>
                  <a:srgbClr val="525252"/>
                </a:solidFill>
              </a:rPr>
              <a:t>Add the “Jordyn” sprite to your program.</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7: </a:t>
            </a:r>
            <a:r>
              <a:rPr lang="en-US" sz="2100">
                <a:solidFill>
                  <a:srgbClr val="525252"/>
                </a:solidFill>
              </a:rPr>
              <a:t>Change Jordyn’s size to 80 and set the starting position using these coordinates: </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100">
              <a:solidFill>
                <a:srgbClr val="525252"/>
              </a:solidFill>
            </a:endParaRPr>
          </a:p>
          <a:p>
            <a:pPr indent="0" lvl="0" marL="0" marR="0" rtl="0" algn="l">
              <a:lnSpc>
                <a:spcPct val="150000"/>
              </a:lnSpc>
              <a:spcBef>
                <a:spcPts val="0"/>
              </a:spcBef>
              <a:spcAft>
                <a:spcPts val="0"/>
              </a:spcAft>
              <a:buClr>
                <a:srgbClr val="000000"/>
              </a:buClr>
              <a:buSzPts val="2100"/>
              <a:buFont typeface="Arial"/>
              <a:buNone/>
            </a:pPr>
            <a:r>
              <a:t/>
            </a:r>
            <a:endParaRPr sz="2100">
              <a:solidFill>
                <a:srgbClr val="525252"/>
              </a:solidFill>
            </a:endParaRPr>
          </a:p>
        </p:txBody>
      </p:sp>
      <p:pic>
        <p:nvPicPr>
          <p:cNvPr id="170" name="Google Shape;170;p28"/>
          <p:cNvPicPr preferRelativeResize="0"/>
          <p:nvPr/>
        </p:nvPicPr>
        <p:blipFill>
          <a:blip r:embed="rId3">
            <a:alphaModFix/>
          </a:blip>
          <a:stretch>
            <a:fillRect/>
          </a:stretch>
        </p:blipFill>
        <p:spPr>
          <a:xfrm>
            <a:off x="2530575" y="5102950"/>
            <a:ext cx="2474650" cy="744254"/>
          </a:xfrm>
          <a:prstGeom prst="rect">
            <a:avLst/>
          </a:prstGeom>
          <a:noFill/>
          <a:ln>
            <a:noFill/>
          </a:ln>
        </p:spPr>
      </p:pic>
      <p:pic>
        <p:nvPicPr>
          <p:cNvPr id="171" name="Google Shape;171;p28"/>
          <p:cNvPicPr preferRelativeResize="0"/>
          <p:nvPr/>
        </p:nvPicPr>
        <p:blipFill>
          <a:blip r:embed="rId4">
            <a:alphaModFix/>
          </a:blip>
          <a:stretch>
            <a:fillRect/>
          </a:stretch>
        </p:blipFill>
        <p:spPr>
          <a:xfrm>
            <a:off x="4692566" y="3570027"/>
            <a:ext cx="2381618" cy="7256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nvSpPr>
        <p:spPr>
          <a:xfrm>
            <a:off x="2971278" y="2187901"/>
            <a:ext cx="6339900" cy="1938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Switch Costumes</a:t>
            </a:r>
            <a:endParaRPr b="1" i="0" sz="6000" u="none" cap="none" strike="noStrike">
              <a:solidFill>
                <a:srgbClr val="2EBC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nvSpPr>
        <p:spPr>
          <a:xfrm>
            <a:off x="548163" y="506600"/>
            <a:ext cx="6781943" cy="6463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2EBCFF"/>
                </a:solidFill>
                <a:latin typeface="Arial"/>
                <a:ea typeface="Arial"/>
                <a:cs typeface="Arial"/>
                <a:sym typeface="Arial"/>
              </a:rPr>
              <a:t>Programming knowledge</a:t>
            </a:r>
            <a:endParaRPr b="0" i="0" sz="2400" u="none" cap="none" strike="noStrike">
              <a:solidFill>
                <a:srgbClr val="2EBCFF"/>
              </a:solidFill>
              <a:latin typeface="Arial"/>
              <a:ea typeface="Arial"/>
              <a:cs typeface="Arial"/>
              <a:sym typeface="Arial"/>
            </a:endParaRPr>
          </a:p>
        </p:txBody>
      </p:sp>
      <p:graphicFrame>
        <p:nvGraphicFramePr>
          <p:cNvPr id="184" name="Google Shape;184;p30"/>
          <p:cNvGraphicFramePr/>
          <p:nvPr/>
        </p:nvGraphicFramePr>
        <p:xfrm>
          <a:off x="1111688" y="1270257"/>
          <a:ext cx="3000000" cy="3000000"/>
        </p:xfrm>
        <a:graphic>
          <a:graphicData uri="http://schemas.openxmlformats.org/drawingml/2006/table">
            <a:tbl>
              <a:tblPr bandRow="1" firstCol="1" firstRow="1">
                <a:noFill/>
                <a:tableStyleId>{2913AAD6-3BB4-4B6A-A2F2-479DAD5D41B5}</a:tableStyleId>
              </a:tblPr>
              <a:tblGrid>
                <a:gridCol w="1242400"/>
                <a:gridCol w="2547075"/>
                <a:gridCol w="3377175"/>
                <a:gridCol w="2801950"/>
              </a:tblGrid>
              <a:tr h="834800">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 area</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Function</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Example</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r>
              <a:tr h="3600000">
                <a:tc>
                  <a:txBody>
                    <a:bodyPr/>
                    <a:lstStyle/>
                    <a:p>
                      <a:pPr indent="0" lvl="0" marL="0" marR="0" rtl="0" algn="ctr">
                        <a:lnSpc>
                          <a:spcPct val="157142"/>
                        </a:lnSpc>
                        <a:spcBef>
                          <a:spcPts val="0"/>
                        </a:spcBef>
                        <a:spcAft>
                          <a:spcPts val="0"/>
                        </a:spcAft>
                        <a:buClr>
                          <a:srgbClr val="000000"/>
                        </a:buClr>
                        <a:buSzPts val="1400"/>
                        <a:buFont typeface="Arial"/>
                        <a:buNone/>
                      </a:pPr>
                      <a:r>
                        <a:t/>
                      </a:r>
                      <a:endParaRPr b="0" i="0" sz="14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525252"/>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r>
            </a:tbl>
          </a:graphicData>
        </a:graphic>
      </p:graphicFrame>
      <p:sp>
        <p:nvSpPr>
          <p:cNvPr id="185" name="Google Shape;185;p30"/>
          <p:cNvSpPr txBox="1"/>
          <p:nvPr/>
        </p:nvSpPr>
        <p:spPr>
          <a:xfrm>
            <a:off x="5379712" y="3310582"/>
            <a:ext cx="2603146" cy="129035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lang="en-US" sz="1800">
                <a:solidFill>
                  <a:srgbClr val="525252"/>
                </a:solidFill>
              </a:rPr>
              <a:t>Control the sprite to change its costume into the specified costume.</a:t>
            </a:r>
            <a:endParaRPr sz="18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1800">
              <a:solidFill>
                <a:srgbClr val="525252"/>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525252"/>
              </a:solidFill>
            </a:endParaRPr>
          </a:p>
        </p:txBody>
      </p:sp>
      <p:pic>
        <p:nvPicPr>
          <p:cNvPr id="186" name="Google Shape;186;p30"/>
          <p:cNvPicPr preferRelativeResize="0"/>
          <p:nvPr/>
        </p:nvPicPr>
        <p:blipFill rotWithShape="1">
          <a:blip r:embed="rId3">
            <a:alphaModFix/>
          </a:blip>
          <a:srcRect b="0" l="0" r="0" t="0"/>
          <a:stretch/>
        </p:blipFill>
        <p:spPr>
          <a:xfrm>
            <a:off x="8717280" y="2275840"/>
            <a:ext cx="2188210" cy="3239770"/>
          </a:xfrm>
          <a:prstGeom prst="rect">
            <a:avLst/>
          </a:prstGeom>
          <a:noFill/>
          <a:ln>
            <a:noFill/>
          </a:ln>
        </p:spPr>
      </p:pic>
      <p:pic>
        <p:nvPicPr>
          <p:cNvPr id="187" name="Google Shape;187;p30"/>
          <p:cNvPicPr preferRelativeResize="0"/>
          <p:nvPr/>
        </p:nvPicPr>
        <p:blipFill rotWithShape="1">
          <a:blip r:embed="rId4">
            <a:alphaModFix/>
          </a:blip>
          <a:srcRect b="0" l="0" r="0" t="0"/>
          <a:stretch/>
        </p:blipFill>
        <p:spPr>
          <a:xfrm>
            <a:off x="1343025" y="3597275"/>
            <a:ext cx="607060" cy="621665"/>
          </a:xfrm>
          <a:prstGeom prst="rect">
            <a:avLst/>
          </a:prstGeom>
          <a:noFill/>
          <a:ln>
            <a:noFill/>
          </a:ln>
        </p:spPr>
      </p:pic>
      <p:pic>
        <p:nvPicPr>
          <p:cNvPr id="188" name="Google Shape;188;p30"/>
          <p:cNvPicPr preferRelativeResize="0"/>
          <p:nvPr/>
        </p:nvPicPr>
        <p:blipFill rotWithShape="1">
          <a:blip r:embed="rId5">
            <a:alphaModFix/>
          </a:blip>
          <a:srcRect b="0" l="0" r="0" t="0"/>
          <a:stretch/>
        </p:blipFill>
        <p:spPr>
          <a:xfrm>
            <a:off x="2343248" y="3698080"/>
            <a:ext cx="2603146" cy="556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1"/>
          <p:cNvPicPr preferRelativeResize="0"/>
          <p:nvPr/>
        </p:nvPicPr>
        <p:blipFill rotWithShape="1">
          <a:blip r:embed="rId3">
            <a:alphaModFix/>
          </a:blip>
          <a:srcRect b="0" l="0" r="0" t="0"/>
          <a:stretch/>
        </p:blipFill>
        <p:spPr>
          <a:xfrm>
            <a:off x="2568424" y="680214"/>
            <a:ext cx="7203500" cy="5497576"/>
          </a:xfrm>
          <a:prstGeom prst="rect">
            <a:avLst/>
          </a:prstGeom>
          <a:noFill/>
          <a:ln>
            <a:noFill/>
          </a:ln>
        </p:spPr>
      </p:pic>
      <p:sp>
        <p:nvSpPr>
          <p:cNvPr id="195" name="Google Shape;195;p31"/>
          <p:cNvSpPr/>
          <p:nvPr/>
        </p:nvSpPr>
        <p:spPr>
          <a:xfrm>
            <a:off x="2681585" y="691144"/>
            <a:ext cx="936300" cy="38370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nvSpPr>
        <p:spPr>
          <a:xfrm>
            <a:off x="876000" y="682570"/>
            <a:ext cx="10440000" cy="587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525252"/>
                </a:solidFill>
                <a:latin typeface="Arial"/>
                <a:ea typeface="Arial"/>
                <a:cs typeface="Arial"/>
                <a:sym typeface="Arial"/>
              </a:rPr>
              <a:t>Step 1: </a:t>
            </a:r>
            <a:r>
              <a:rPr lang="en-US" sz="2400">
                <a:solidFill>
                  <a:srgbClr val="525252"/>
                </a:solidFill>
              </a:rPr>
              <a:t>In the Sprites tab in the Stage Area, select the Jordyn sprite to ensure that we are programming on this sprite.</a:t>
            </a:r>
            <a:endParaRPr sz="24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400">
                <a:solidFill>
                  <a:srgbClr val="525252"/>
                </a:solidFill>
              </a:rPr>
              <a:t>Step 2: </a:t>
            </a:r>
            <a:r>
              <a:rPr lang="en-US" sz="2400">
                <a:solidFill>
                  <a:srgbClr val="525252"/>
                </a:solidFill>
              </a:rPr>
              <a:t>Find and select the appropriate</a:t>
            </a:r>
            <a:br>
              <a:rPr lang="en-US" sz="2400">
                <a:solidFill>
                  <a:srgbClr val="525252"/>
                </a:solidFill>
              </a:rPr>
            </a:br>
            <a:r>
              <a:rPr lang="en-US" sz="2400">
                <a:solidFill>
                  <a:srgbClr val="525252"/>
                </a:solidFill>
              </a:rPr>
              <a:t>blocks from the Block Area to create</a:t>
            </a:r>
            <a:br>
              <a:rPr lang="en-US" sz="2400">
                <a:solidFill>
                  <a:srgbClr val="525252"/>
                </a:solidFill>
              </a:rPr>
            </a:br>
            <a:r>
              <a:rPr lang="en-US" sz="2400">
                <a:solidFill>
                  <a:srgbClr val="525252"/>
                </a:solidFill>
              </a:rPr>
              <a:t>the following program:</a:t>
            </a:r>
            <a:endParaRPr sz="24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400">
              <a:solidFill>
                <a:srgbClr val="525252"/>
              </a:solidFill>
            </a:endParaRPr>
          </a:p>
          <a:p>
            <a:pPr indent="0" lvl="0" marL="0" marR="0" rtl="0" algn="l">
              <a:lnSpc>
                <a:spcPct val="150000"/>
              </a:lnSpc>
              <a:spcBef>
                <a:spcPts val="0"/>
              </a:spcBef>
              <a:spcAft>
                <a:spcPts val="0"/>
              </a:spcAft>
              <a:buClr>
                <a:srgbClr val="000000"/>
              </a:buClr>
              <a:buSzPts val="2400"/>
              <a:buFont typeface="Arial"/>
              <a:buNone/>
            </a:pPr>
            <a:r>
              <a:t/>
            </a:r>
            <a:endParaRPr sz="2400">
              <a:solidFill>
                <a:srgbClr val="525252"/>
              </a:solidFill>
            </a:endParaRPr>
          </a:p>
        </p:txBody>
      </p:sp>
      <p:pic>
        <p:nvPicPr>
          <p:cNvPr id="202" name="Google Shape;202;p32"/>
          <p:cNvPicPr preferRelativeResize="0"/>
          <p:nvPr/>
        </p:nvPicPr>
        <p:blipFill>
          <a:blip r:embed="rId3">
            <a:alphaModFix/>
          </a:blip>
          <a:stretch>
            <a:fillRect/>
          </a:stretch>
        </p:blipFill>
        <p:spPr>
          <a:xfrm>
            <a:off x="7452875" y="1359578"/>
            <a:ext cx="2737350" cy="455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nvSpPr>
        <p:spPr>
          <a:xfrm>
            <a:off x="2926011" y="2921169"/>
            <a:ext cx="6339978" cy="1015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Moving a Sprite with Glide</a:t>
            </a:r>
            <a:endParaRPr b="0" i="0" sz="4400" u="none" cap="none" strike="noStrike">
              <a:solidFill>
                <a:srgbClr val="2EBC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nvSpPr>
        <p:spPr>
          <a:xfrm>
            <a:off x="780392" y="423634"/>
            <a:ext cx="6658376" cy="6463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2EBCFF"/>
                </a:solidFill>
                <a:latin typeface="Arial"/>
                <a:ea typeface="Arial"/>
                <a:cs typeface="Arial"/>
                <a:sym typeface="Arial"/>
              </a:rPr>
              <a:t>Programming knowledge</a:t>
            </a:r>
            <a:endParaRPr b="0" i="0" sz="2400" u="none" cap="none" strike="noStrike">
              <a:solidFill>
                <a:srgbClr val="2EBCFF"/>
              </a:solidFill>
              <a:latin typeface="Arial"/>
              <a:ea typeface="Arial"/>
              <a:cs typeface="Arial"/>
              <a:sym typeface="Arial"/>
            </a:endParaRPr>
          </a:p>
        </p:txBody>
      </p:sp>
      <p:graphicFrame>
        <p:nvGraphicFramePr>
          <p:cNvPr id="215" name="Google Shape;215;p34"/>
          <p:cNvGraphicFramePr/>
          <p:nvPr/>
        </p:nvGraphicFramePr>
        <p:xfrm>
          <a:off x="963231" y="1270257"/>
          <a:ext cx="3000000" cy="3000000"/>
        </p:xfrm>
        <a:graphic>
          <a:graphicData uri="http://schemas.openxmlformats.org/drawingml/2006/table">
            <a:tbl>
              <a:tblPr bandRow="1" firstCol="1" firstRow="1">
                <a:noFill/>
                <a:tableStyleId>{2913AAD6-3BB4-4B6A-A2F2-479DAD5D41B5}</a:tableStyleId>
              </a:tblPr>
              <a:tblGrid>
                <a:gridCol w="1242400"/>
                <a:gridCol w="2844000"/>
                <a:gridCol w="3377175"/>
                <a:gridCol w="2801950"/>
              </a:tblGrid>
              <a:tr h="956750">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 area</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   </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Function</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Example</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r>
              <a:tr h="3528000">
                <a:tc>
                  <a:txBody>
                    <a:bodyPr/>
                    <a:lstStyle/>
                    <a:p>
                      <a:pPr indent="0" lvl="0" marL="0" marR="0" rtl="0" algn="ctr">
                        <a:lnSpc>
                          <a:spcPct val="157142"/>
                        </a:lnSpc>
                        <a:spcBef>
                          <a:spcPts val="0"/>
                        </a:spcBef>
                        <a:spcAft>
                          <a:spcPts val="0"/>
                        </a:spcAft>
                        <a:buClr>
                          <a:srgbClr val="000000"/>
                        </a:buClr>
                        <a:buSzPts val="1400"/>
                        <a:buFont typeface="Arial"/>
                        <a:buNone/>
                      </a:pPr>
                      <a:r>
                        <a:t/>
                      </a:r>
                      <a:endParaRPr b="0" i="0" sz="14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2EBCFF"/>
                      </a:solidFill>
                      <a:prstDash val="solid"/>
                      <a:round/>
                      <a:headEnd len="sm" w="sm" type="none"/>
                      <a:tailEnd len="sm" w="sm" type="none"/>
                    </a:lnB>
                    <a:solidFill>
                      <a:schemeClr val="lt1"/>
                    </a:solidFill>
                  </a:tcPr>
                </a:tc>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2EBCFF"/>
                      </a:solidFill>
                      <a:prstDash val="solid"/>
                      <a:round/>
                      <a:headEnd len="sm" w="sm" type="none"/>
                      <a:tailEnd len="sm" w="sm" type="none"/>
                    </a:lnB>
                    <a:solidFill>
                      <a:schemeClr val="lt1"/>
                    </a:solidFill>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525252"/>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2EBCFF"/>
                      </a:solidFill>
                      <a:prstDash val="solid"/>
                      <a:round/>
                      <a:headEnd len="sm" w="sm" type="none"/>
                      <a:tailEnd len="sm" w="sm" type="none"/>
                    </a:lnB>
                    <a:solidFill>
                      <a:schemeClr val="lt1"/>
                    </a:solidFill>
                  </a:tcPr>
                </a:tc>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2EBCFF"/>
                      </a:solidFill>
                      <a:prstDash val="solid"/>
                      <a:round/>
                      <a:headEnd len="sm" w="sm" type="none"/>
                      <a:tailEnd len="sm" w="sm" type="none"/>
                    </a:lnB>
                    <a:solidFill>
                      <a:schemeClr val="lt1"/>
                    </a:solidFill>
                  </a:tcPr>
                </a:tc>
              </a:tr>
            </a:tbl>
          </a:graphicData>
        </a:graphic>
      </p:graphicFrame>
      <p:sp>
        <p:nvSpPr>
          <p:cNvPr id="216" name="Google Shape;216;p34"/>
          <p:cNvSpPr txBox="1"/>
          <p:nvPr/>
        </p:nvSpPr>
        <p:spPr>
          <a:xfrm>
            <a:off x="5337063" y="3166624"/>
            <a:ext cx="3147380" cy="170585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100"/>
              <a:buFont typeface="Arial"/>
              <a:buNone/>
            </a:pPr>
            <a:r>
              <a:rPr lang="en-US" sz="1800">
                <a:solidFill>
                  <a:srgbClr val="525252"/>
                </a:solidFill>
              </a:rPr>
              <a:t>Moves smoothly to a specified position at the stage in a specified time.</a:t>
            </a:r>
            <a:endParaRPr sz="18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1800">
              <a:solidFill>
                <a:srgbClr val="525252"/>
              </a:solidFill>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525252"/>
              </a:solidFill>
            </a:endParaRPr>
          </a:p>
        </p:txBody>
      </p:sp>
      <p:pic>
        <p:nvPicPr>
          <p:cNvPr id="217" name="Google Shape;217;p34"/>
          <p:cNvPicPr preferRelativeResize="0"/>
          <p:nvPr/>
        </p:nvPicPr>
        <p:blipFill rotWithShape="1">
          <a:blip r:embed="rId3">
            <a:alphaModFix/>
          </a:blip>
          <a:srcRect b="0" l="0" r="0" t="0"/>
          <a:stretch/>
        </p:blipFill>
        <p:spPr>
          <a:xfrm>
            <a:off x="8429625" y="3155315"/>
            <a:ext cx="2799080" cy="1465580"/>
          </a:xfrm>
          <a:prstGeom prst="rect">
            <a:avLst/>
          </a:prstGeom>
          <a:noFill/>
          <a:ln>
            <a:noFill/>
          </a:ln>
        </p:spPr>
      </p:pic>
      <p:pic>
        <p:nvPicPr>
          <p:cNvPr id="218" name="Google Shape;218;p34"/>
          <p:cNvPicPr preferRelativeResize="0"/>
          <p:nvPr/>
        </p:nvPicPr>
        <p:blipFill rotWithShape="1">
          <a:blip r:embed="rId4">
            <a:alphaModFix/>
          </a:blip>
          <a:srcRect b="0" l="0" r="0" t="0"/>
          <a:stretch/>
        </p:blipFill>
        <p:spPr>
          <a:xfrm>
            <a:off x="2005965" y="3746500"/>
            <a:ext cx="3022600" cy="546100"/>
          </a:xfrm>
          <a:prstGeom prst="rect">
            <a:avLst/>
          </a:prstGeom>
          <a:noFill/>
          <a:ln>
            <a:noFill/>
          </a:ln>
        </p:spPr>
      </p:pic>
      <p:pic>
        <p:nvPicPr>
          <p:cNvPr id="219" name="Google Shape;219;p34"/>
          <p:cNvPicPr preferRelativeResize="0"/>
          <p:nvPr/>
        </p:nvPicPr>
        <p:blipFill>
          <a:blip r:embed="rId5">
            <a:alphaModFix/>
          </a:blip>
          <a:stretch>
            <a:fillRect/>
          </a:stretch>
        </p:blipFill>
        <p:spPr>
          <a:xfrm>
            <a:off x="1122200" y="3564934"/>
            <a:ext cx="677129" cy="64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p:nvPr/>
        </p:nvSpPr>
        <p:spPr>
          <a:xfrm>
            <a:off x="826800" y="680752"/>
            <a:ext cx="10440000" cy="4851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1" i="0" lang="en-US" sz="2100" u="none" cap="none" strike="noStrike">
                <a:solidFill>
                  <a:srgbClr val="525252"/>
                </a:solidFill>
                <a:latin typeface="Arial"/>
                <a:ea typeface="Arial"/>
                <a:cs typeface="Arial"/>
                <a:sym typeface="Arial"/>
              </a:rPr>
              <a:t>Step </a:t>
            </a:r>
            <a:r>
              <a:rPr b="1" lang="en-US" sz="2100">
                <a:solidFill>
                  <a:srgbClr val="525252"/>
                </a:solidFill>
              </a:rPr>
              <a:t>1</a:t>
            </a:r>
            <a:r>
              <a:rPr b="1" i="0" lang="en-US" sz="2100" u="none" cap="none" strike="noStrike">
                <a:solidFill>
                  <a:srgbClr val="525252"/>
                </a:solidFill>
                <a:latin typeface="Arial"/>
                <a:ea typeface="Arial"/>
                <a:cs typeface="Arial"/>
                <a:sym typeface="Arial"/>
              </a:rPr>
              <a:t>:</a:t>
            </a:r>
            <a:r>
              <a:rPr b="0" i="0" lang="en-US" sz="2100" u="none" cap="none" strike="noStrike">
                <a:solidFill>
                  <a:srgbClr val="525252"/>
                </a:solidFill>
                <a:latin typeface="Arial"/>
                <a:ea typeface="Arial"/>
                <a:cs typeface="Arial"/>
                <a:sym typeface="Arial"/>
              </a:rPr>
              <a:t> </a:t>
            </a:r>
            <a:r>
              <a:rPr lang="en-US" sz="2100">
                <a:solidFill>
                  <a:srgbClr val="525252"/>
                </a:solidFill>
              </a:rPr>
              <a:t>In the Sprites tab in the Stage Area, select the Soccer Ball sprite to ensure that we are programming on this sprite.</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2:</a:t>
            </a:r>
            <a:r>
              <a:rPr lang="en-US" sz="2100">
                <a:solidFill>
                  <a:srgbClr val="525252"/>
                </a:solidFill>
              </a:rPr>
              <a:t>Find and select 	   from the Block Area. Click and drag the  </a:t>
            </a:r>
            <a:br>
              <a:rPr lang="en-US" sz="2100">
                <a:solidFill>
                  <a:srgbClr val="525252"/>
                </a:solidFill>
              </a:rPr>
            </a:br>
            <a:r>
              <a:rPr lang="en-US" sz="2100">
                <a:solidFill>
                  <a:srgbClr val="525252"/>
                </a:solidFill>
              </a:rPr>
              <a:t>block to the Script Area and attach it beneath a                  block. Change the block to the following coordinates and duration: </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100">
                <a:solidFill>
                  <a:srgbClr val="525252"/>
                </a:solidFill>
              </a:rPr>
              <a:t>Step 3: </a:t>
            </a:r>
            <a:r>
              <a:rPr lang="en-US" sz="2100">
                <a:solidFill>
                  <a:srgbClr val="525252"/>
                </a:solidFill>
              </a:rPr>
              <a:t>Ensure the Soccer Ball contains the following program:</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1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100">
              <a:solidFill>
                <a:srgbClr val="525252"/>
              </a:solidFill>
            </a:endParaRPr>
          </a:p>
        </p:txBody>
      </p:sp>
      <p:pic>
        <p:nvPicPr>
          <p:cNvPr id="225" name="Google Shape;225;p35"/>
          <p:cNvPicPr preferRelativeResize="0"/>
          <p:nvPr/>
        </p:nvPicPr>
        <p:blipFill>
          <a:blip r:embed="rId3">
            <a:alphaModFix/>
          </a:blip>
          <a:stretch>
            <a:fillRect/>
          </a:stretch>
        </p:blipFill>
        <p:spPr>
          <a:xfrm>
            <a:off x="3659538" y="2029700"/>
            <a:ext cx="597914" cy="510718"/>
          </a:xfrm>
          <a:prstGeom prst="rect">
            <a:avLst/>
          </a:prstGeom>
          <a:noFill/>
          <a:ln>
            <a:noFill/>
          </a:ln>
        </p:spPr>
      </p:pic>
      <p:pic>
        <p:nvPicPr>
          <p:cNvPr id="226" name="Google Shape;226;p35"/>
          <p:cNvPicPr preferRelativeResize="0"/>
          <p:nvPr/>
        </p:nvPicPr>
        <p:blipFill>
          <a:blip r:embed="rId4">
            <a:alphaModFix/>
          </a:blip>
          <a:stretch>
            <a:fillRect/>
          </a:stretch>
        </p:blipFill>
        <p:spPr>
          <a:xfrm>
            <a:off x="9060744" y="1974275"/>
            <a:ext cx="2304460" cy="498262"/>
          </a:xfrm>
          <a:prstGeom prst="rect">
            <a:avLst/>
          </a:prstGeom>
          <a:noFill/>
          <a:ln>
            <a:noFill/>
          </a:ln>
        </p:spPr>
      </p:pic>
      <p:pic>
        <p:nvPicPr>
          <p:cNvPr id="227" name="Google Shape;227;p35"/>
          <p:cNvPicPr preferRelativeResize="0"/>
          <p:nvPr/>
        </p:nvPicPr>
        <p:blipFill>
          <a:blip r:embed="rId5">
            <a:alphaModFix/>
          </a:blip>
          <a:stretch>
            <a:fillRect/>
          </a:stretch>
        </p:blipFill>
        <p:spPr>
          <a:xfrm>
            <a:off x="6590708" y="2540425"/>
            <a:ext cx="1108632" cy="510718"/>
          </a:xfrm>
          <a:prstGeom prst="rect">
            <a:avLst/>
          </a:prstGeom>
          <a:noFill/>
          <a:ln>
            <a:noFill/>
          </a:ln>
        </p:spPr>
      </p:pic>
      <p:pic>
        <p:nvPicPr>
          <p:cNvPr id="228" name="Google Shape;228;p35"/>
          <p:cNvPicPr preferRelativeResize="0"/>
          <p:nvPr/>
        </p:nvPicPr>
        <p:blipFill>
          <a:blip r:embed="rId6">
            <a:alphaModFix/>
          </a:blip>
          <a:stretch>
            <a:fillRect/>
          </a:stretch>
        </p:blipFill>
        <p:spPr>
          <a:xfrm>
            <a:off x="5571120" y="3051150"/>
            <a:ext cx="2341830" cy="523175"/>
          </a:xfrm>
          <a:prstGeom prst="rect">
            <a:avLst/>
          </a:prstGeom>
          <a:noFill/>
          <a:ln>
            <a:noFill/>
          </a:ln>
        </p:spPr>
      </p:pic>
      <p:pic>
        <p:nvPicPr>
          <p:cNvPr id="229" name="Google Shape;229;p35"/>
          <p:cNvPicPr preferRelativeResize="0"/>
          <p:nvPr/>
        </p:nvPicPr>
        <p:blipFill>
          <a:blip r:embed="rId7">
            <a:alphaModFix/>
          </a:blip>
          <a:stretch>
            <a:fillRect/>
          </a:stretch>
        </p:blipFill>
        <p:spPr>
          <a:xfrm>
            <a:off x="3659550" y="4135575"/>
            <a:ext cx="2999550" cy="156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p:nvPr/>
        </p:nvSpPr>
        <p:spPr>
          <a:xfrm>
            <a:off x="876000" y="755166"/>
            <a:ext cx="10440000" cy="101014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1" i="0" lang="en-US" sz="2100" u="none" cap="none" strike="noStrike">
                <a:solidFill>
                  <a:srgbClr val="525252"/>
                </a:solidFill>
                <a:latin typeface="Arial"/>
                <a:ea typeface="Arial"/>
                <a:cs typeface="Arial"/>
                <a:sym typeface="Arial"/>
              </a:rPr>
              <a:t>Step 5:</a:t>
            </a:r>
            <a:r>
              <a:rPr b="0" i="0" lang="en-US" sz="2100" u="none" cap="none" strike="noStrike">
                <a:solidFill>
                  <a:srgbClr val="525252"/>
                </a:solidFill>
                <a:latin typeface="Arial"/>
                <a:ea typeface="Arial"/>
                <a:cs typeface="Arial"/>
                <a:sym typeface="Arial"/>
              </a:rPr>
              <a:t> Start the program by clicking the green flag</a:t>
            </a:r>
            <a:endParaRPr b="0" i="0" sz="2100" u="none" cap="none" strike="noStrike">
              <a:solidFill>
                <a:srgbClr val="525252"/>
              </a:solidFill>
              <a:latin typeface="Arial"/>
              <a:ea typeface="Arial"/>
              <a:cs typeface="Arial"/>
              <a:sym typeface="Arial"/>
            </a:endParaRPr>
          </a:p>
        </p:txBody>
      </p:sp>
      <p:pic>
        <p:nvPicPr>
          <p:cNvPr id="236" name="Google Shape;236;p36"/>
          <p:cNvPicPr preferRelativeResize="0"/>
          <p:nvPr/>
        </p:nvPicPr>
        <p:blipFill rotWithShape="1">
          <a:blip r:embed="rId3">
            <a:alphaModFix/>
          </a:blip>
          <a:srcRect b="0" l="0" r="0" t="0"/>
          <a:stretch/>
        </p:blipFill>
        <p:spPr>
          <a:xfrm>
            <a:off x="3334385" y="2378165"/>
            <a:ext cx="5523230" cy="28917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p:nvPr/>
        </p:nvSpPr>
        <p:spPr>
          <a:xfrm>
            <a:off x="4008328" y="1741118"/>
            <a:ext cx="5774400" cy="2680500"/>
          </a:xfrm>
          <a:prstGeom prst="roundRect">
            <a:avLst>
              <a:gd fmla="val 1666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lt1"/>
                </a:solidFill>
              </a:rPr>
              <a:t>Review</a:t>
            </a:r>
            <a:endParaRPr b="1" i="0" sz="6600" u="none" cap="none" strike="noStrike">
              <a:solidFill>
                <a:schemeClr val="lt1"/>
              </a:solidFill>
            </a:endParaRPr>
          </a:p>
        </p:txBody>
      </p:sp>
      <p:pic>
        <p:nvPicPr>
          <p:cNvPr id="91" name="Google Shape;91;p19"/>
          <p:cNvPicPr preferRelativeResize="0"/>
          <p:nvPr/>
        </p:nvPicPr>
        <p:blipFill rotWithShape="1">
          <a:blip r:embed="rId3">
            <a:alphaModFix/>
          </a:blip>
          <a:srcRect b="0" l="0" r="0" t="0"/>
          <a:stretch/>
        </p:blipFill>
        <p:spPr>
          <a:xfrm>
            <a:off x="1176183" y="2104374"/>
            <a:ext cx="3521075" cy="3521075"/>
          </a:xfrm>
          <a:prstGeom prst="rect">
            <a:avLst/>
          </a:prstGeom>
          <a:noFill/>
          <a:ln>
            <a:noFill/>
          </a:ln>
        </p:spPr>
      </p:pic>
      <p:pic>
        <p:nvPicPr>
          <p:cNvPr id="92" name="Google Shape;92;p19"/>
          <p:cNvPicPr preferRelativeResize="0"/>
          <p:nvPr/>
        </p:nvPicPr>
        <p:blipFill rotWithShape="1">
          <a:blip r:embed="rId4">
            <a:alphaModFix/>
          </a:blip>
          <a:srcRect b="0" l="0" r="0" t="0"/>
          <a:stretch/>
        </p:blipFill>
        <p:spPr>
          <a:xfrm>
            <a:off x="334696" y="275706"/>
            <a:ext cx="1283600" cy="64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7"/>
          <p:cNvPicPr preferRelativeResize="0"/>
          <p:nvPr/>
        </p:nvPicPr>
        <p:blipFill rotWithShape="1">
          <a:blip r:embed="rId3">
            <a:alphaModFix/>
          </a:blip>
          <a:srcRect b="0" l="0" r="0" t="0"/>
          <a:stretch/>
        </p:blipFill>
        <p:spPr>
          <a:xfrm>
            <a:off x="865725" y="1090679"/>
            <a:ext cx="1570782" cy="2338320"/>
          </a:xfrm>
          <a:prstGeom prst="rect">
            <a:avLst/>
          </a:prstGeom>
          <a:noFill/>
          <a:ln>
            <a:noFill/>
          </a:ln>
        </p:spPr>
      </p:pic>
      <p:sp>
        <p:nvSpPr>
          <p:cNvPr id="243" name="Google Shape;243;p37"/>
          <p:cNvSpPr/>
          <p:nvPr/>
        </p:nvSpPr>
        <p:spPr>
          <a:xfrm>
            <a:off x="3180150" y="776700"/>
            <a:ext cx="4922100" cy="2321700"/>
          </a:xfrm>
          <a:prstGeom prst="wedgeRoundRectCallout">
            <a:avLst>
              <a:gd fmla="val -57820" name="adj1"/>
              <a:gd fmla="val 32755" name="adj2"/>
              <a:gd fmla="val 16667" name="adj3"/>
            </a:avLst>
          </a:prstGeom>
          <a:solidFill>
            <a:srgbClr val="DDEAF6"/>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000" u="none" cap="none" strike="noStrike">
                <a:solidFill>
                  <a:srgbClr val="525252"/>
                </a:solidFill>
              </a:rPr>
              <a:t>After running the program, </a:t>
            </a:r>
            <a:br>
              <a:rPr b="1" i="0" lang="en-US" sz="2000" u="none" cap="none" strike="noStrike">
                <a:solidFill>
                  <a:srgbClr val="525252"/>
                </a:solidFill>
              </a:rPr>
            </a:br>
            <a:r>
              <a:rPr b="1" i="0" lang="en-US" sz="2000" u="none" cap="none" strike="noStrike">
                <a:solidFill>
                  <a:srgbClr val="525252"/>
                </a:solidFill>
              </a:rPr>
              <a:t>are there any small problems? </a:t>
            </a:r>
            <a:br>
              <a:rPr b="1" i="0" lang="en-US" sz="2000" u="none" cap="none" strike="noStrike">
                <a:solidFill>
                  <a:srgbClr val="525252"/>
                </a:solidFill>
              </a:rPr>
            </a:br>
            <a:r>
              <a:rPr b="1" i="0" lang="en-US" sz="2000" u="none" cap="none" strike="noStrike">
                <a:solidFill>
                  <a:srgbClr val="525252"/>
                </a:solidFill>
              </a:rPr>
              <a:t>Can you come up with a solution?</a:t>
            </a:r>
            <a:endParaRPr b="1" i="0" sz="2000" u="none" cap="none" strike="noStrike">
              <a:solidFill>
                <a:srgbClr val="525252"/>
              </a:solidFill>
            </a:endParaRPr>
          </a:p>
        </p:txBody>
      </p:sp>
      <p:pic>
        <p:nvPicPr>
          <p:cNvPr id="244" name="Google Shape;244;p37"/>
          <p:cNvPicPr preferRelativeResize="0"/>
          <p:nvPr/>
        </p:nvPicPr>
        <p:blipFill rotWithShape="1">
          <a:blip r:embed="rId4">
            <a:alphaModFix/>
          </a:blip>
          <a:srcRect b="0" l="0" r="0" t="0"/>
          <a:stretch/>
        </p:blipFill>
        <p:spPr>
          <a:xfrm>
            <a:off x="5479610" y="4115500"/>
            <a:ext cx="1608749" cy="1608749"/>
          </a:xfrm>
          <a:prstGeom prst="rect">
            <a:avLst/>
          </a:prstGeom>
          <a:noFill/>
          <a:ln>
            <a:noFill/>
          </a:ln>
        </p:spPr>
      </p:pic>
      <p:sp>
        <p:nvSpPr>
          <p:cNvPr id="245" name="Google Shape;245;p37"/>
          <p:cNvSpPr/>
          <p:nvPr/>
        </p:nvSpPr>
        <p:spPr>
          <a:xfrm>
            <a:off x="7828953" y="4041167"/>
            <a:ext cx="2834700" cy="1296000"/>
          </a:xfrm>
          <a:prstGeom prst="wedgeRoundRectCallout">
            <a:avLst>
              <a:gd fmla="val -57819" name="adj1"/>
              <a:gd fmla="val 35183" name="adj2"/>
              <a:gd fmla="val 16667" name="adj3"/>
            </a:avLst>
          </a:prstGeom>
          <a:solidFill>
            <a:srgbClr val="DDEAF6"/>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2000" u="none" cap="none" strike="noStrike">
                <a:solidFill>
                  <a:srgbClr val="525252"/>
                </a:solidFill>
              </a:rPr>
              <a:t>Try to change my program.</a:t>
            </a:r>
            <a:endParaRPr b="1" i="0" sz="2000" u="none" cap="none" strike="noStrike">
              <a:solidFill>
                <a:srgbClr val="52525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nvSpPr>
        <p:spPr>
          <a:xfrm>
            <a:off x="876000" y="972106"/>
            <a:ext cx="104400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en-US" sz="2400">
                <a:solidFill>
                  <a:srgbClr val="525252"/>
                </a:solidFill>
              </a:rPr>
              <a:t>Step 4: </a:t>
            </a:r>
            <a:r>
              <a:rPr lang="en-US" sz="2400">
                <a:solidFill>
                  <a:srgbClr val="525252"/>
                </a:solidFill>
              </a:rPr>
              <a:t>When running the program you will find that the kicking action of the player and the movement of the soccer ball are not synchronized. Correct synchronization occurs when the player makes the “kicking” animation and the ball begins to roll. We can use the block 			 	to solve this problem.</a:t>
            </a:r>
            <a:endParaRPr sz="2400">
              <a:solidFill>
                <a:srgbClr val="525252"/>
              </a:solidFill>
            </a:endParaRPr>
          </a:p>
          <a:p>
            <a:pPr indent="0" lvl="0" marL="0" marR="0" rtl="0" algn="l">
              <a:lnSpc>
                <a:spcPct val="100000"/>
              </a:lnSpc>
              <a:spcBef>
                <a:spcPts val="0"/>
              </a:spcBef>
              <a:spcAft>
                <a:spcPts val="0"/>
              </a:spcAft>
              <a:buClr>
                <a:schemeClr val="dk1"/>
              </a:buClr>
              <a:buSzPts val="1100"/>
              <a:buFont typeface="Arial"/>
              <a:buNone/>
            </a:pPr>
            <a:r>
              <a:t/>
            </a:r>
            <a:endParaRPr sz="2400">
              <a:solidFill>
                <a:srgbClr val="525252"/>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rgbClr val="525252"/>
              </a:solidFill>
            </a:endParaRPr>
          </a:p>
        </p:txBody>
      </p:sp>
      <p:pic>
        <p:nvPicPr>
          <p:cNvPr id="252" name="Google Shape;252;p38"/>
          <p:cNvPicPr preferRelativeResize="0"/>
          <p:nvPr/>
        </p:nvPicPr>
        <p:blipFill rotWithShape="1">
          <a:blip r:embed="rId3">
            <a:alphaModFix/>
          </a:blip>
          <a:srcRect b="0" l="0" r="0" t="0"/>
          <a:stretch/>
        </p:blipFill>
        <p:spPr>
          <a:xfrm>
            <a:off x="4101465" y="3053035"/>
            <a:ext cx="3988435" cy="2630170"/>
          </a:xfrm>
          <a:prstGeom prst="rect">
            <a:avLst/>
          </a:prstGeom>
          <a:noFill/>
          <a:ln>
            <a:noFill/>
          </a:ln>
        </p:spPr>
      </p:pic>
      <p:pic>
        <p:nvPicPr>
          <p:cNvPr id="253" name="Google Shape;253;p38"/>
          <p:cNvPicPr preferRelativeResize="0"/>
          <p:nvPr/>
        </p:nvPicPr>
        <p:blipFill>
          <a:blip r:embed="rId4">
            <a:alphaModFix/>
          </a:blip>
          <a:stretch>
            <a:fillRect/>
          </a:stretch>
        </p:blipFill>
        <p:spPr>
          <a:xfrm>
            <a:off x="6941275" y="2032825"/>
            <a:ext cx="1700375" cy="65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9"/>
          <p:cNvSpPr txBox="1"/>
          <p:nvPr/>
        </p:nvSpPr>
        <p:spPr>
          <a:xfrm>
            <a:off x="2926011" y="2921168"/>
            <a:ext cx="6769532" cy="10156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Show and Hide</a:t>
            </a:r>
            <a:endParaRPr b="0" i="0" sz="4400" u="none" cap="none" strike="noStrike">
              <a:solidFill>
                <a:srgbClr val="2EBC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nvSpPr>
        <p:spPr>
          <a:xfrm>
            <a:off x="780392" y="505058"/>
            <a:ext cx="6151749" cy="6463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2EBCFF"/>
                </a:solidFill>
                <a:latin typeface="Arial"/>
                <a:ea typeface="Arial"/>
                <a:cs typeface="Arial"/>
                <a:sym typeface="Arial"/>
              </a:rPr>
              <a:t>Programming knowledge</a:t>
            </a:r>
            <a:endParaRPr b="0" i="0" sz="2400" u="none" cap="none" strike="noStrike">
              <a:solidFill>
                <a:srgbClr val="2EBCFF"/>
              </a:solidFill>
              <a:latin typeface="Arial"/>
              <a:ea typeface="Arial"/>
              <a:cs typeface="Arial"/>
              <a:sym typeface="Arial"/>
            </a:endParaRPr>
          </a:p>
        </p:txBody>
      </p:sp>
      <p:graphicFrame>
        <p:nvGraphicFramePr>
          <p:cNvPr id="266" name="Google Shape;266;p40"/>
          <p:cNvGraphicFramePr/>
          <p:nvPr/>
        </p:nvGraphicFramePr>
        <p:xfrm>
          <a:off x="876000" y="1384557"/>
          <a:ext cx="3000000" cy="3000000"/>
        </p:xfrm>
        <a:graphic>
          <a:graphicData uri="http://schemas.openxmlformats.org/drawingml/2006/table">
            <a:tbl>
              <a:tblPr bandRow="1" firstCol="1" firstRow="1">
                <a:noFill/>
                <a:tableStyleId>{2913AAD6-3BB4-4B6A-A2F2-479DAD5D41B5}</a:tableStyleId>
              </a:tblPr>
              <a:tblGrid>
                <a:gridCol w="1240225"/>
                <a:gridCol w="1962300"/>
                <a:gridCol w="3773725"/>
                <a:gridCol w="3463775"/>
              </a:tblGrid>
              <a:tr h="834800">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 area</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Block</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Function</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c>
                  <a:txBody>
                    <a:bodyPr/>
                    <a:lstStyle/>
                    <a:p>
                      <a:pPr indent="0" lvl="0" marL="0" marR="0" rtl="0" algn="ctr">
                        <a:lnSpc>
                          <a:spcPct val="122222"/>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Example</a:t>
                      </a:r>
                      <a:endParaRPr b="1" i="0" sz="1800" u="none" cap="none" strike="noStrike">
                        <a:solidFill>
                          <a:schemeClr val="lt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EBCFF"/>
                    </a:solidFill>
                  </a:tcPr>
                </a:tc>
              </a:tr>
              <a:tr h="1620000">
                <a:tc rowSpan="2">
                  <a:txBody>
                    <a:bodyPr/>
                    <a:lstStyle/>
                    <a:p>
                      <a:pPr indent="0" lvl="0" marL="0" marR="0" rtl="0" algn="ctr">
                        <a:lnSpc>
                          <a:spcPct val="157142"/>
                        </a:lnSpc>
                        <a:spcBef>
                          <a:spcPts val="0"/>
                        </a:spcBef>
                        <a:spcAft>
                          <a:spcPts val="0"/>
                        </a:spcAft>
                        <a:buClr>
                          <a:srgbClr val="000000"/>
                        </a:buClr>
                        <a:buSzPts val="1400"/>
                        <a:buFont typeface="Arial"/>
                        <a:buNone/>
                      </a:pPr>
                      <a:r>
                        <a:t/>
                      </a:r>
                      <a:endParaRPr b="0" i="0" sz="14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525252"/>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rowSpan="2">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r>
              <a:tr h="1620000">
                <a:tc vMerge="1"/>
                <a:tc>
                  <a:txBody>
                    <a:bodyPr/>
                    <a:lstStyle/>
                    <a:p>
                      <a:pPr indent="0" lvl="0" marL="0" marR="0" rtl="0" algn="ctr">
                        <a:lnSpc>
                          <a:spcPct val="183333"/>
                        </a:lnSpc>
                        <a:spcBef>
                          <a:spcPts val="0"/>
                        </a:spcBef>
                        <a:spcAft>
                          <a:spcPts val="0"/>
                        </a:spcAft>
                        <a:buClr>
                          <a:srgbClr val="000000"/>
                        </a:buClr>
                        <a:buSzPts val="1200"/>
                        <a:buFont typeface="Arial"/>
                        <a:buNone/>
                      </a:pPr>
                      <a:r>
                        <a:t/>
                      </a:r>
                      <a:endParaRPr b="0" i="0" sz="1200" u="none" cap="none" strike="noStrike">
                        <a:solidFill>
                          <a:srgbClr val="666660"/>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525252"/>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FFFFFF"/>
                    </a:solidFill>
                  </a:tcPr>
                </a:tc>
                <a:tc vMerge="1"/>
              </a:tr>
            </a:tbl>
          </a:graphicData>
        </a:graphic>
      </p:graphicFrame>
      <p:sp>
        <p:nvSpPr>
          <p:cNvPr id="267" name="Google Shape;267;p40"/>
          <p:cNvSpPr txBox="1"/>
          <p:nvPr/>
        </p:nvSpPr>
        <p:spPr>
          <a:xfrm>
            <a:off x="4248150" y="2771775"/>
            <a:ext cx="2857500" cy="4625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525252"/>
                </a:solidFill>
                <a:latin typeface="Arial"/>
                <a:ea typeface="Arial"/>
                <a:cs typeface="Arial"/>
                <a:sym typeface="Arial"/>
              </a:rPr>
              <a:t>Display the hidden sprite.</a:t>
            </a:r>
            <a:endParaRPr b="0" i="0" sz="1800" u="none" cap="none" strike="noStrike">
              <a:solidFill>
                <a:srgbClr val="525252"/>
              </a:solidFill>
              <a:latin typeface="Arial"/>
              <a:ea typeface="Arial"/>
              <a:cs typeface="Arial"/>
              <a:sym typeface="Arial"/>
            </a:endParaRPr>
          </a:p>
        </p:txBody>
      </p:sp>
      <p:sp>
        <p:nvSpPr>
          <p:cNvPr id="268" name="Google Shape;268;p40"/>
          <p:cNvSpPr txBox="1"/>
          <p:nvPr/>
        </p:nvSpPr>
        <p:spPr>
          <a:xfrm>
            <a:off x="4248150" y="4486275"/>
            <a:ext cx="2037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25252"/>
                </a:solidFill>
                <a:latin typeface="Arial"/>
                <a:ea typeface="Arial"/>
                <a:cs typeface="Arial"/>
                <a:sym typeface="Arial"/>
              </a:rPr>
              <a:t>Hide the sprite.</a:t>
            </a:r>
            <a:endParaRPr b="0" i="0" sz="1800" u="none" cap="none" strike="noStrike">
              <a:solidFill>
                <a:srgbClr val="525252"/>
              </a:solidFill>
              <a:latin typeface="Arial"/>
              <a:ea typeface="Arial"/>
              <a:cs typeface="Arial"/>
              <a:sym typeface="Arial"/>
            </a:endParaRPr>
          </a:p>
        </p:txBody>
      </p:sp>
      <p:pic>
        <p:nvPicPr>
          <p:cNvPr id="269" name="Google Shape;269;p40"/>
          <p:cNvPicPr preferRelativeResize="0"/>
          <p:nvPr/>
        </p:nvPicPr>
        <p:blipFill rotWithShape="1">
          <a:blip r:embed="rId3">
            <a:alphaModFix/>
          </a:blip>
          <a:srcRect b="0" l="0" r="0" t="0"/>
          <a:stretch/>
        </p:blipFill>
        <p:spPr>
          <a:xfrm>
            <a:off x="8132082" y="2372360"/>
            <a:ext cx="3096260" cy="2917190"/>
          </a:xfrm>
          <a:prstGeom prst="rect">
            <a:avLst/>
          </a:prstGeom>
          <a:noFill/>
          <a:ln>
            <a:noFill/>
          </a:ln>
        </p:spPr>
      </p:pic>
      <p:pic>
        <p:nvPicPr>
          <p:cNvPr id="270" name="Google Shape;270;p40"/>
          <p:cNvPicPr preferRelativeResize="0"/>
          <p:nvPr/>
        </p:nvPicPr>
        <p:blipFill rotWithShape="1">
          <a:blip r:embed="rId4">
            <a:alphaModFix/>
          </a:blip>
          <a:srcRect b="0" l="0" r="0" t="0"/>
          <a:stretch/>
        </p:blipFill>
        <p:spPr>
          <a:xfrm>
            <a:off x="1122680" y="3387090"/>
            <a:ext cx="560977" cy="588806"/>
          </a:xfrm>
          <a:prstGeom prst="rect">
            <a:avLst/>
          </a:prstGeom>
          <a:noFill/>
          <a:ln>
            <a:noFill/>
          </a:ln>
        </p:spPr>
      </p:pic>
      <p:pic>
        <p:nvPicPr>
          <p:cNvPr id="271" name="Google Shape;271;p40"/>
          <p:cNvPicPr preferRelativeResize="0"/>
          <p:nvPr/>
        </p:nvPicPr>
        <p:blipFill rotWithShape="1">
          <a:blip r:embed="rId5">
            <a:alphaModFix/>
          </a:blip>
          <a:srcRect b="0" l="0" r="0" t="0"/>
          <a:stretch/>
        </p:blipFill>
        <p:spPr>
          <a:xfrm>
            <a:off x="2765425" y="2586355"/>
            <a:ext cx="651300" cy="638606"/>
          </a:xfrm>
          <a:prstGeom prst="rect">
            <a:avLst/>
          </a:prstGeom>
          <a:noFill/>
          <a:ln>
            <a:noFill/>
          </a:ln>
        </p:spPr>
      </p:pic>
      <p:pic>
        <p:nvPicPr>
          <p:cNvPr id="272" name="Google Shape;272;p40"/>
          <p:cNvPicPr preferRelativeResize="0"/>
          <p:nvPr/>
        </p:nvPicPr>
        <p:blipFill rotWithShape="1">
          <a:blip r:embed="rId6">
            <a:alphaModFix/>
          </a:blip>
          <a:srcRect b="0" l="0" r="0" t="0"/>
          <a:stretch/>
        </p:blipFill>
        <p:spPr>
          <a:xfrm>
            <a:off x="2747645" y="4256406"/>
            <a:ext cx="678641" cy="6381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5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p:nvPr/>
        </p:nvSpPr>
        <p:spPr>
          <a:xfrm>
            <a:off x="876000" y="2816888"/>
            <a:ext cx="10440000" cy="1423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525252"/>
                </a:solidFill>
                <a:latin typeface="Arial"/>
                <a:ea typeface="Arial"/>
                <a:cs typeface="Arial"/>
                <a:sym typeface="Arial"/>
              </a:rPr>
              <a:t>Step </a:t>
            </a:r>
            <a:r>
              <a:rPr b="1" lang="en-US" sz="2000">
                <a:solidFill>
                  <a:srgbClr val="525252"/>
                </a:solidFill>
              </a:rPr>
              <a:t>1</a:t>
            </a:r>
            <a:r>
              <a:rPr b="1" i="0" lang="en-US" sz="2000" u="none" cap="none" strike="noStrike">
                <a:solidFill>
                  <a:srgbClr val="525252"/>
                </a:solidFill>
                <a:latin typeface="Arial"/>
                <a:ea typeface="Arial"/>
                <a:cs typeface="Arial"/>
                <a:sym typeface="Arial"/>
              </a:rPr>
              <a:t>: </a:t>
            </a:r>
            <a:r>
              <a:rPr lang="en-US" sz="2000">
                <a:solidFill>
                  <a:srgbClr val="525252"/>
                </a:solidFill>
              </a:rPr>
              <a:t>In the Sprites tab in the Stage Area, select the Soccer Ball sprite to ensure that we are programming on this sprite.</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000">
                <a:solidFill>
                  <a:srgbClr val="525252"/>
                </a:solidFill>
              </a:rPr>
              <a:t>Step 2: </a:t>
            </a:r>
            <a:r>
              <a:rPr lang="en-US" sz="2000">
                <a:solidFill>
                  <a:srgbClr val="525252"/>
                </a:solidFill>
              </a:rPr>
              <a:t>Find and select the appropriate blocks </a:t>
            </a:r>
            <a:br>
              <a:rPr lang="en-US" sz="2000">
                <a:solidFill>
                  <a:srgbClr val="525252"/>
                </a:solidFill>
              </a:rPr>
            </a:br>
            <a:r>
              <a:rPr lang="en-US" sz="2000">
                <a:solidFill>
                  <a:srgbClr val="525252"/>
                </a:solidFill>
              </a:rPr>
              <a:t>from the Block Area to create the following program:</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000">
                <a:solidFill>
                  <a:srgbClr val="525252"/>
                </a:solidFill>
              </a:rPr>
              <a:t>Step 3:</a:t>
            </a:r>
            <a:r>
              <a:rPr lang="en-US" sz="2000">
                <a:solidFill>
                  <a:srgbClr val="525252"/>
                </a:solidFill>
              </a:rPr>
              <a:t> Click the           in the Stage Area to run the program where Jordyn kicks the ball</a:t>
            </a:r>
            <a:br>
              <a:rPr lang="en-US" sz="2000">
                <a:solidFill>
                  <a:srgbClr val="525252"/>
                </a:solidFill>
              </a:rPr>
            </a:br>
            <a:r>
              <a:rPr lang="en-US" sz="2000">
                <a:solidFill>
                  <a:srgbClr val="525252"/>
                </a:solidFill>
              </a:rPr>
              <a:t> into the goal.</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000">
                <a:solidFill>
                  <a:srgbClr val="525252"/>
                </a:solidFill>
              </a:rPr>
              <a:t>Step 4: </a:t>
            </a:r>
            <a:r>
              <a:rPr lang="en-US" sz="2000">
                <a:solidFill>
                  <a:srgbClr val="525252"/>
                </a:solidFill>
              </a:rPr>
              <a:t>Identify two problems with your program.</a:t>
            </a:r>
            <a:endParaRPr sz="2000">
              <a:solidFill>
                <a:srgbClr val="525252"/>
              </a:solidFill>
            </a:endParaRPr>
          </a:p>
        </p:txBody>
      </p:sp>
      <p:pic>
        <p:nvPicPr>
          <p:cNvPr id="279" name="Google Shape;279;p41"/>
          <p:cNvPicPr preferRelativeResize="0"/>
          <p:nvPr/>
        </p:nvPicPr>
        <p:blipFill>
          <a:blip r:embed="rId3">
            <a:alphaModFix/>
          </a:blip>
          <a:stretch>
            <a:fillRect/>
          </a:stretch>
        </p:blipFill>
        <p:spPr>
          <a:xfrm>
            <a:off x="7260588" y="1259275"/>
            <a:ext cx="3920425" cy="3521450"/>
          </a:xfrm>
          <a:prstGeom prst="rect">
            <a:avLst/>
          </a:prstGeom>
          <a:noFill/>
          <a:ln>
            <a:noFill/>
          </a:ln>
        </p:spPr>
      </p:pic>
      <p:pic>
        <p:nvPicPr>
          <p:cNvPr id="280" name="Google Shape;280;p41"/>
          <p:cNvPicPr preferRelativeResize="0"/>
          <p:nvPr/>
        </p:nvPicPr>
        <p:blipFill>
          <a:blip r:embed="rId4">
            <a:alphaModFix/>
          </a:blip>
          <a:stretch>
            <a:fillRect/>
          </a:stretch>
        </p:blipFill>
        <p:spPr>
          <a:xfrm>
            <a:off x="2993925" y="4842500"/>
            <a:ext cx="497450" cy="48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2"/>
          <p:cNvPicPr preferRelativeResize="0"/>
          <p:nvPr/>
        </p:nvPicPr>
        <p:blipFill>
          <a:blip r:embed="rId3">
            <a:alphaModFix/>
          </a:blip>
          <a:stretch>
            <a:fillRect/>
          </a:stretch>
        </p:blipFill>
        <p:spPr>
          <a:xfrm>
            <a:off x="1601100" y="2654925"/>
            <a:ext cx="8989800" cy="3354650"/>
          </a:xfrm>
          <a:prstGeom prst="rect">
            <a:avLst/>
          </a:prstGeom>
          <a:noFill/>
          <a:ln>
            <a:noFill/>
          </a:ln>
        </p:spPr>
      </p:pic>
      <p:sp>
        <p:nvSpPr>
          <p:cNvPr id="287" name="Google Shape;287;p42"/>
          <p:cNvSpPr txBox="1"/>
          <p:nvPr/>
        </p:nvSpPr>
        <p:spPr>
          <a:xfrm>
            <a:off x="609626" y="1023100"/>
            <a:ext cx="10972800" cy="101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Problem 1:</a:t>
            </a:r>
            <a:endParaRPr b="1" sz="6000">
              <a:solidFill>
                <a:srgbClr val="2EBCFF"/>
              </a:solidFill>
            </a:endParaRPr>
          </a:p>
          <a:p>
            <a:pPr indent="0" lvl="0" marL="0" marR="0" rtl="0" algn="ctr">
              <a:lnSpc>
                <a:spcPct val="100000"/>
              </a:lnSpc>
              <a:spcBef>
                <a:spcPts val="0"/>
              </a:spcBef>
              <a:spcAft>
                <a:spcPts val="0"/>
              </a:spcAft>
              <a:buClr>
                <a:srgbClr val="000000"/>
              </a:buClr>
              <a:buSzPts val="6000"/>
              <a:buFont typeface="Arial"/>
              <a:buNone/>
            </a:pPr>
            <a:r>
              <a:rPr b="1" lang="en-US" sz="4900">
                <a:solidFill>
                  <a:srgbClr val="2EBCFF"/>
                </a:solidFill>
              </a:rPr>
              <a:t>Soccer Ball is still hidden.</a:t>
            </a:r>
            <a:endParaRPr b="1" sz="4900">
              <a:solidFill>
                <a:srgbClr val="2EBC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p:nvPr/>
        </p:nvSpPr>
        <p:spPr>
          <a:xfrm>
            <a:off x="876000" y="-542001"/>
            <a:ext cx="10440000" cy="5398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525252"/>
                </a:solidFill>
                <a:latin typeface="Arial"/>
                <a:ea typeface="Arial"/>
                <a:cs typeface="Arial"/>
                <a:sym typeface="Arial"/>
              </a:rPr>
              <a:t>Step </a:t>
            </a:r>
            <a:r>
              <a:rPr b="1" lang="en-US" sz="2000">
                <a:solidFill>
                  <a:srgbClr val="525252"/>
                </a:solidFill>
              </a:rPr>
              <a:t>1</a:t>
            </a:r>
            <a:r>
              <a:rPr b="1" i="0" lang="en-US" sz="2000" u="none" cap="none" strike="noStrike">
                <a:solidFill>
                  <a:srgbClr val="525252"/>
                </a:solidFill>
                <a:latin typeface="Arial"/>
                <a:ea typeface="Arial"/>
                <a:cs typeface="Arial"/>
                <a:sym typeface="Arial"/>
              </a:rPr>
              <a:t>: </a:t>
            </a:r>
            <a:r>
              <a:rPr i="0" lang="en-US" sz="2000" u="none" cap="none" strike="noStrike">
                <a:solidFill>
                  <a:srgbClr val="525252"/>
                </a:solidFill>
              </a:rPr>
              <a:t>I</a:t>
            </a:r>
            <a:r>
              <a:rPr lang="en-US" sz="2000">
                <a:solidFill>
                  <a:srgbClr val="525252"/>
                </a:solidFill>
              </a:rPr>
              <a:t>n the Sprites tab in the Stage Area, select the Soccer Ball sprite to ensure that we are programming on this sprite.</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000">
                <a:solidFill>
                  <a:srgbClr val="525252"/>
                </a:solidFill>
              </a:rPr>
              <a:t>Step 2: </a:t>
            </a:r>
            <a:r>
              <a:rPr lang="en-US" sz="2000">
                <a:solidFill>
                  <a:srgbClr val="525252"/>
                </a:solidFill>
              </a:rPr>
              <a:t>Modify the first program to include the 		 block as indicated below:</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rgbClr val="000000"/>
              </a:buClr>
              <a:buSzPts val="2000"/>
              <a:buFont typeface="Arial"/>
              <a:buNone/>
            </a:pPr>
            <a:r>
              <a:t/>
            </a:r>
            <a:endParaRPr sz="2000">
              <a:solidFill>
                <a:srgbClr val="525252"/>
              </a:solidFill>
            </a:endParaRPr>
          </a:p>
        </p:txBody>
      </p:sp>
      <p:pic>
        <p:nvPicPr>
          <p:cNvPr id="294" name="Google Shape;294;p43"/>
          <p:cNvPicPr preferRelativeResize="0"/>
          <p:nvPr/>
        </p:nvPicPr>
        <p:blipFill>
          <a:blip r:embed="rId3">
            <a:alphaModFix/>
          </a:blip>
          <a:stretch>
            <a:fillRect/>
          </a:stretch>
        </p:blipFill>
        <p:spPr>
          <a:xfrm>
            <a:off x="6222275" y="1739400"/>
            <a:ext cx="634625" cy="622175"/>
          </a:xfrm>
          <a:prstGeom prst="rect">
            <a:avLst/>
          </a:prstGeom>
          <a:noFill/>
          <a:ln>
            <a:noFill/>
          </a:ln>
        </p:spPr>
      </p:pic>
      <p:pic>
        <p:nvPicPr>
          <p:cNvPr id="295" name="Google Shape;295;p43"/>
          <p:cNvPicPr preferRelativeResize="0"/>
          <p:nvPr/>
        </p:nvPicPr>
        <p:blipFill>
          <a:blip r:embed="rId4">
            <a:alphaModFix/>
          </a:blip>
          <a:stretch>
            <a:fillRect/>
          </a:stretch>
        </p:blipFill>
        <p:spPr>
          <a:xfrm>
            <a:off x="4283175" y="2660300"/>
            <a:ext cx="3625650" cy="3267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txBox="1"/>
          <p:nvPr/>
        </p:nvSpPr>
        <p:spPr>
          <a:xfrm>
            <a:off x="609626" y="1861300"/>
            <a:ext cx="10972800" cy="101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Problem 2:</a:t>
            </a:r>
            <a:endParaRPr b="1" sz="4900">
              <a:solidFill>
                <a:srgbClr val="2EBCFF"/>
              </a:solidFill>
            </a:endParaRPr>
          </a:p>
          <a:p>
            <a:pPr indent="0" lvl="0" marL="0" marR="0" rtl="0" algn="ctr">
              <a:lnSpc>
                <a:spcPct val="100000"/>
              </a:lnSpc>
              <a:spcBef>
                <a:spcPts val="0"/>
              </a:spcBef>
              <a:spcAft>
                <a:spcPts val="0"/>
              </a:spcAft>
              <a:buClr>
                <a:schemeClr val="dk1"/>
              </a:buClr>
              <a:buSzPts val="1100"/>
              <a:buFont typeface="Arial"/>
              <a:buNone/>
            </a:pPr>
            <a:r>
              <a:rPr b="1" lang="en-US" sz="4900">
                <a:solidFill>
                  <a:srgbClr val="2EBCFF"/>
                </a:solidFill>
              </a:rPr>
              <a:t> Jordyn does not change costumes when the left arrow key is pressed.</a:t>
            </a:r>
            <a:endParaRPr b="1" sz="4900">
              <a:solidFill>
                <a:srgbClr val="2EBCFF"/>
              </a:solidFill>
            </a:endParaRPr>
          </a:p>
          <a:p>
            <a:pPr indent="0" lvl="0" marL="0" marR="0" rtl="0" algn="ctr">
              <a:lnSpc>
                <a:spcPct val="100000"/>
              </a:lnSpc>
              <a:spcBef>
                <a:spcPts val="0"/>
              </a:spcBef>
              <a:spcAft>
                <a:spcPts val="0"/>
              </a:spcAft>
              <a:buClr>
                <a:srgbClr val="000000"/>
              </a:buClr>
              <a:buSzPts val="6000"/>
              <a:buFont typeface="Arial"/>
              <a:buNone/>
            </a:pPr>
            <a:r>
              <a:t/>
            </a:r>
            <a:endParaRPr b="1" sz="6000">
              <a:solidFill>
                <a:srgbClr val="2EBC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p:nvPr/>
        </p:nvSpPr>
        <p:spPr>
          <a:xfrm>
            <a:off x="876000" y="-542001"/>
            <a:ext cx="10440000" cy="5398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525252"/>
                </a:solidFill>
                <a:latin typeface="Arial"/>
                <a:ea typeface="Arial"/>
                <a:cs typeface="Arial"/>
                <a:sym typeface="Arial"/>
              </a:rPr>
              <a:t>Step </a:t>
            </a:r>
            <a:r>
              <a:rPr b="1" lang="en-US" sz="2000">
                <a:solidFill>
                  <a:srgbClr val="525252"/>
                </a:solidFill>
              </a:rPr>
              <a:t>1</a:t>
            </a:r>
            <a:r>
              <a:rPr b="1" i="0" lang="en-US" sz="2000" u="none" cap="none" strike="noStrike">
                <a:solidFill>
                  <a:srgbClr val="525252"/>
                </a:solidFill>
                <a:latin typeface="Arial"/>
                <a:ea typeface="Arial"/>
                <a:cs typeface="Arial"/>
                <a:sym typeface="Arial"/>
              </a:rPr>
              <a:t>: </a:t>
            </a:r>
            <a:r>
              <a:rPr lang="en-US" sz="2000">
                <a:solidFill>
                  <a:srgbClr val="525252"/>
                </a:solidFill>
              </a:rPr>
              <a:t>In the Sprites tab in the Stage Area, select the Jordyn sprite to ensure that we are programming on this sprite.</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rPr b="1" lang="en-US" sz="2000">
                <a:solidFill>
                  <a:srgbClr val="525252"/>
                </a:solidFill>
              </a:rPr>
              <a:t>Step 2: </a:t>
            </a:r>
            <a:r>
              <a:rPr lang="en-US" sz="2000">
                <a:solidFill>
                  <a:srgbClr val="525252"/>
                </a:solidFill>
              </a:rPr>
              <a:t>Right-click on the 				block in the Script Area and select Duplicate. Release the copy of the program in the Script Area.</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rgbClr val="000000"/>
              </a:buClr>
              <a:buSzPts val="2000"/>
              <a:buFont typeface="Arial"/>
              <a:buNone/>
            </a:pPr>
            <a:r>
              <a:t/>
            </a:r>
            <a:endParaRPr sz="2000">
              <a:solidFill>
                <a:srgbClr val="525252"/>
              </a:solidFill>
            </a:endParaRPr>
          </a:p>
        </p:txBody>
      </p:sp>
      <p:pic>
        <p:nvPicPr>
          <p:cNvPr id="308" name="Google Shape;308;p45"/>
          <p:cNvPicPr preferRelativeResize="0"/>
          <p:nvPr/>
        </p:nvPicPr>
        <p:blipFill>
          <a:blip r:embed="rId3">
            <a:alphaModFix/>
          </a:blip>
          <a:stretch>
            <a:fillRect/>
          </a:stretch>
        </p:blipFill>
        <p:spPr>
          <a:xfrm>
            <a:off x="3983175" y="1449900"/>
            <a:ext cx="1454725" cy="661250"/>
          </a:xfrm>
          <a:prstGeom prst="rect">
            <a:avLst/>
          </a:prstGeom>
          <a:noFill/>
          <a:ln>
            <a:noFill/>
          </a:ln>
        </p:spPr>
      </p:pic>
      <p:pic>
        <p:nvPicPr>
          <p:cNvPr id="309" name="Google Shape;309;p45"/>
          <p:cNvPicPr preferRelativeResize="0"/>
          <p:nvPr/>
        </p:nvPicPr>
        <p:blipFill>
          <a:blip r:embed="rId4">
            <a:alphaModFix/>
          </a:blip>
          <a:stretch>
            <a:fillRect/>
          </a:stretch>
        </p:blipFill>
        <p:spPr>
          <a:xfrm>
            <a:off x="4411613" y="2687775"/>
            <a:ext cx="3368775" cy="372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p:nvPr/>
        </p:nvSpPr>
        <p:spPr>
          <a:xfrm>
            <a:off x="876000" y="-542001"/>
            <a:ext cx="10440000" cy="5398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525252"/>
                </a:solidFill>
                <a:latin typeface="Arial"/>
                <a:ea typeface="Arial"/>
                <a:cs typeface="Arial"/>
                <a:sym typeface="Arial"/>
              </a:rPr>
              <a:t>Step </a:t>
            </a:r>
            <a:r>
              <a:rPr b="1" lang="en-US" sz="2000">
                <a:solidFill>
                  <a:srgbClr val="525252"/>
                </a:solidFill>
              </a:rPr>
              <a:t>3</a:t>
            </a:r>
            <a:r>
              <a:rPr b="1" i="0" lang="en-US" sz="2000" u="none" cap="none" strike="noStrike">
                <a:solidFill>
                  <a:srgbClr val="525252"/>
                </a:solidFill>
                <a:latin typeface="Arial"/>
                <a:ea typeface="Arial"/>
                <a:cs typeface="Arial"/>
                <a:sym typeface="Arial"/>
              </a:rPr>
              <a:t>: </a:t>
            </a:r>
            <a:r>
              <a:rPr lang="en-US" sz="2000">
                <a:solidFill>
                  <a:srgbClr val="525252"/>
                </a:solidFill>
              </a:rPr>
              <a:t>Modify the program to be triggered by the						  block. There should be two programs on the Jordyn sprite.</a:t>
            </a:r>
            <a:endParaRPr sz="2000">
              <a:solidFill>
                <a:srgbClr val="525252"/>
              </a:solidFill>
            </a:endParaRPr>
          </a:p>
          <a:p>
            <a:pPr indent="0" lvl="0" marL="0" marR="0" rtl="0" algn="l">
              <a:lnSpc>
                <a:spcPct val="150000"/>
              </a:lnSpc>
              <a:spcBef>
                <a:spcPts val="0"/>
              </a:spcBef>
              <a:spcAft>
                <a:spcPts val="0"/>
              </a:spcAft>
              <a:buClr>
                <a:schemeClr val="dk1"/>
              </a:buClr>
              <a:buSzPts val="1100"/>
              <a:buFont typeface="Arial"/>
              <a:buNone/>
            </a:pPr>
            <a:r>
              <a:t/>
            </a:r>
            <a:endParaRPr sz="2000">
              <a:solidFill>
                <a:srgbClr val="525252"/>
              </a:solidFill>
            </a:endParaRPr>
          </a:p>
          <a:p>
            <a:pPr indent="0" lvl="0" marL="0" marR="0" rtl="0" algn="l">
              <a:lnSpc>
                <a:spcPct val="150000"/>
              </a:lnSpc>
              <a:spcBef>
                <a:spcPts val="0"/>
              </a:spcBef>
              <a:spcAft>
                <a:spcPts val="0"/>
              </a:spcAft>
              <a:buClr>
                <a:srgbClr val="000000"/>
              </a:buClr>
              <a:buSzPts val="2000"/>
              <a:buFont typeface="Arial"/>
              <a:buNone/>
            </a:pPr>
            <a:r>
              <a:t/>
            </a:r>
            <a:endParaRPr sz="2000">
              <a:solidFill>
                <a:srgbClr val="525252"/>
              </a:solidFill>
            </a:endParaRPr>
          </a:p>
          <a:p>
            <a:pPr indent="0" lvl="0" marL="0" marR="0" rtl="0" algn="l">
              <a:lnSpc>
                <a:spcPct val="150000"/>
              </a:lnSpc>
              <a:spcBef>
                <a:spcPts val="0"/>
              </a:spcBef>
              <a:spcAft>
                <a:spcPts val="0"/>
              </a:spcAft>
              <a:buClr>
                <a:srgbClr val="000000"/>
              </a:buClr>
              <a:buSzPts val="2000"/>
              <a:buFont typeface="Arial"/>
              <a:buNone/>
            </a:pPr>
            <a:r>
              <a:t/>
            </a:r>
            <a:endParaRPr sz="2000">
              <a:solidFill>
                <a:srgbClr val="525252"/>
              </a:solidFill>
            </a:endParaRPr>
          </a:p>
        </p:txBody>
      </p:sp>
      <p:pic>
        <p:nvPicPr>
          <p:cNvPr id="316" name="Google Shape;316;p46"/>
          <p:cNvPicPr preferRelativeResize="0"/>
          <p:nvPr/>
        </p:nvPicPr>
        <p:blipFill>
          <a:blip r:embed="rId3">
            <a:alphaModFix/>
          </a:blip>
          <a:stretch>
            <a:fillRect/>
          </a:stretch>
        </p:blipFill>
        <p:spPr>
          <a:xfrm>
            <a:off x="6691750" y="788651"/>
            <a:ext cx="2596616" cy="661250"/>
          </a:xfrm>
          <a:prstGeom prst="rect">
            <a:avLst/>
          </a:prstGeom>
          <a:noFill/>
          <a:ln>
            <a:noFill/>
          </a:ln>
        </p:spPr>
      </p:pic>
      <p:pic>
        <p:nvPicPr>
          <p:cNvPr id="317" name="Google Shape;317;p46"/>
          <p:cNvPicPr preferRelativeResize="0"/>
          <p:nvPr/>
        </p:nvPicPr>
        <p:blipFill>
          <a:blip r:embed="rId4">
            <a:alphaModFix/>
          </a:blip>
          <a:stretch>
            <a:fillRect/>
          </a:stretch>
        </p:blipFill>
        <p:spPr>
          <a:xfrm>
            <a:off x="3882100" y="2244425"/>
            <a:ext cx="4427800" cy="369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p:nvPr/>
        </p:nvSpPr>
        <p:spPr>
          <a:xfrm>
            <a:off x="885327" y="570200"/>
            <a:ext cx="2390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Review </a:t>
            </a:r>
            <a:endParaRPr b="1" i="0" sz="3600" u="none" cap="none" strike="noStrike">
              <a:solidFill>
                <a:srgbClr val="00B0F0"/>
              </a:solidFill>
              <a:latin typeface="Arial"/>
              <a:ea typeface="Arial"/>
              <a:cs typeface="Arial"/>
              <a:sym typeface="Arial"/>
            </a:endParaRPr>
          </a:p>
        </p:txBody>
      </p:sp>
      <p:graphicFrame>
        <p:nvGraphicFramePr>
          <p:cNvPr id="99" name="Google Shape;99;p20"/>
          <p:cNvGraphicFramePr/>
          <p:nvPr/>
        </p:nvGraphicFramePr>
        <p:xfrm>
          <a:off x="876000" y="1461346"/>
          <a:ext cx="3000000" cy="3000000"/>
        </p:xfrm>
        <a:graphic>
          <a:graphicData uri="http://schemas.openxmlformats.org/drawingml/2006/table">
            <a:tbl>
              <a:tblPr bandRow="1" firstRow="1">
                <a:noFill/>
                <a:tableStyleId>{61C0364D-A913-44BF-8A12-71F3C3F262FC}</a:tableStyleId>
              </a:tblPr>
              <a:tblGrid>
                <a:gridCol w="3480000"/>
                <a:gridCol w="3480000"/>
                <a:gridCol w="3480000"/>
              </a:tblGrid>
              <a:tr h="432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Role</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Block</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Effect</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r>
              <a:tr h="33840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sz="1800" u="none" cap="none" strike="noStrike">
                        <a:solidFill>
                          <a:srgbClr val="525252"/>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r>
            </a:tbl>
          </a:graphicData>
        </a:graphic>
      </p:graphicFrame>
      <p:pic>
        <p:nvPicPr>
          <p:cNvPr id="100" name="Google Shape;100;p20"/>
          <p:cNvPicPr preferRelativeResize="0"/>
          <p:nvPr/>
        </p:nvPicPr>
        <p:blipFill rotWithShape="1">
          <a:blip r:embed="rId3">
            <a:alphaModFix/>
          </a:blip>
          <a:srcRect b="0" l="0" r="0" t="0"/>
          <a:stretch/>
        </p:blipFill>
        <p:spPr>
          <a:xfrm>
            <a:off x="2006291" y="2836392"/>
            <a:ext cx="1194760" cy="1440000"/>
          </a:xfrm>
          <a:prstGeom prst="rect">
            <a:avLst/>
          </a:prstGeom>
          <a:noFill/>
          <a:ln>
            <a:noFill/>
          </a:ln>
        </p:spPr>
      </p:pic>
      <p:pic>
        <p:nvPicPr>
          <p:cNvPr id="101" name="Google Shape;101;p20"/>
          <p:cNvPicPr preferRelativeResize="0"/>
          <p:nvPr/>
        </p:nvPicPr>
        <p:blipFill rotWithShape="1">
          <a:blip r:embed="rId4">
            <a:alphaModFix/>
          </a:blip>
          <a:srcRect b="0" l="0" r="0" t="0"/>
          <a:stretch/>
        </p:blipFill>
        <p:spPr>
          <a:xfrm>
            <a:off x="4964441" y="2116392"/>
            <a:ext cx="2263117" cy="2880000"/>
          </a:xfrm>
          <a:prstGeom prst="rect">
            <a:avLst/>
          </a:prstGeom>
          <a:noFill/>
          <a:ln>
            <a:noFill/>
          </a:ln>
        </p:spPr>
      </p:pic>
      <p:sp>
        <p:nvSpPr>
          <p:cNvPr id="102" name="Google Shape;102;p20"/>
          <p:cNvSpPr txBox="1"/>
          <p:nvPr/>
        </p:nvSpPr>
        <p:spPr>
          <a:xfrm>
            <a:off x="7924899" y="2679229"/>
            <a:ext cx="3479690" cy="212128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525252"/>
                </a:solidFill>
                <a:latin typeface="Arial"/>
                <a:ea typeface="Arial"/>
                <a:cs typeface="Arial"/>
                <a:sym typeface="Arial"/>
              </a:rPr>
              <a:t>After the green flag is clicked, the panda will move to the starting point, and then repeat the action of moving forward and changing costume.</a:t>
            </a:r>
            <a:endParaRPr b="0" i="0" sz="1800" u="none" cap="none" strike="noStrike">
              <a:solidFill>
                <a:srgbClr val="525252"/>
              </a:solidFill>
              <a:latin typeface="Arial"/>
              <a:ea typeface="Arial"/>
              <a:cs typeface="Arial"/>
              <a:sym typeface="Arial"/>
            </a:endParaRPr>
          </a:p>
        </p:txBody>
      </p:sp>
      <p:pic>
        <p:nvPicPr>
          <p:cNvPr id="103" name="Google Shape;103;p20"/>
          <p:cNvPicPr preferRelativeResize="0"/>
          <p:nvPr/>
        </p:nvPicPr>
        <p:blipFill rotWithShape="1">
          <a:blip r:embed="rId5">
            <a:alphaModFix/>
          </a:blip>
          <a:srcRect b="0" l="0" r="0" t="0"/>
          <a:stretch/>
        </p:blipFill>
        <p:spPr>
          <a:xfrm>
            <a:off x="4788535" y="2032635"/>
            <a:ext cx="2616200" cy="30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7"/>
          <p:cNvSpPr/>
          <p:nvPr/>
        </p:nvSpPr>
        <p:spPr>
          <a:xfrm>
            <a:off x="4008328" y="1741118"/>
            <a:ext cx="5774500" cy="2680570"/>
          </a:xfrm>
          <a:prstGeom prst="roundRect">
            <a:avLst>
              <a:gd fmla="val 1666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lt1"/>
                </a:solidFill>
              </a:rPr>
              <a:t>Let’s try!</a:t>
            </a:r>
            <a:endParaRPr b="1" i="0" sz="6600" u="none" cap="none" strike="noStrike">
              <a:solidFill>
                <a:schemeClr val="lt1"/>
              </a:solidFill>
            </a:endParaRPr>
          </a:p>
        </p:txBody>
      </p:sp>
      <p:pic>
        <p:nvPicPr>
          <p:cNvPr id="324" name="Google Shape;324;p47"/>
          <p:cNvPicPr preferRelativeResize="0"/>
          <p:nvPr/>
        </p:nvPicPr>
        <p:blipFill rotWithShape="1">
          <a:blip r:embed="rId3">
            <a:alphaModFix/>
          </a:blip>
          <a:srcRect b="0" l="0" r="0" t="0"/>
          <a:stretch/>
        </p:blipFill>
        <p:spPr>
          <a:xfrm>
            <a:off x="1176183" y="2104374"/>
            <a:ext cx="3521078" cy="3521078"/>
          </a:xfrm>
          <a:prstGeom prst="rect">
            <a:avLst/>
          </a:prstGeom>
          <a:noFill/>
          <a:ln>
            <a:noFill/>
          </a:ln>
        </p:spPr>
      </p:pic>
      <p:pic>
        <p:nvPicPr>
          <p:cNvPr id="325" name="Google Shape;325;p47"/>
          <p:cNvPicPr preferRelativeResize="0"/>
          <p:nvPr/>
        </p:nvPicPr>
        <p:blipFill rotWithShape="1">
          <a:blip r:embed="rId4">
            <a:alphaModFix/>
          </a:blip>
          <a:srcRect b="0" l="0" r="0" t="0"/>
          <a:stretch/>
        </p:blipFill>
        <p:spPr>
          <a:xfrm>
            <a:off x="334696" y="275706"/>
            <a:ext cx="1283600" cy="64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8"/>
          <p:cNvPicPr preferRelativeResize="0"/>
          <p:nvPr/>
        </p:nvPicPr>
        <p:blipFill rotWithShape="1">
          <a:blip r:embed="rId3">
            <a:alphaModFix/>
          </a:blip>
          <a:srcRect b="0" l="0" r="0" t="0"/>
          <a:stretch/>
        </p:blipFill>
        <p:spPr>
          <a:xfrm>
            <a:off x="1817150" y="1996964"/>
            <a:ext cx="3869746" cy="2880000"/>
          </a:xfrm>
          <a:prstGeom prst="rect">
            <a:avLst/>
          </a:prstGeom>
          <a:noFill/>
          <a:ln>
            <a:noFill/>
          </a:ln>
        </p:spPr>
      </p:pic>
      <p:pic>
        <p:nvPicPr>
          <p:cNvPr id="332" name="Google Shape;332;p48"/>
          <p:cNvPicPr preferRelativeResize="0"/>
          <p:nvPr/>
        </p:nvPicPr>
        <p:blipFill rotWithShape="1">
          <a:blip r:embed="rId4">
            <a:alphaModFix/>
          </a:blip>
          <a:srcRect b="0" l="0" r="0" t="0"/>
          <a:stretch/>
        </p:blipFill>
        <p:spPr>
          <a:xfrm>
            <a:off x="6838824" y="1989000"/>
            <a:ext cx="3850786" cy="2880000"/>
          </a:xfrm>
          <a:prstGeom prst="rect">
            <a:avLst/>
          </a:prstGeom>
          <a:noFill/>
          <a:ln>
            <a:noFill/>
          </a:ln>
        </p:spPr>
      </p:pic>
      <p:pic>
        <p:nvPicPr>
          <p:cNvPr id="333" name="Google Shape;333;p48"/>
          <p:cNvPicPr preferRelativeResize="0"/>
          <p:nvPr/>
        </p:nvPicPr>
        <p:blipFill rotWithShape="1">
          <a:blip r:embed="rId5">
            <a:alphaModFix/>
          </a:blip>
          <a:srcRect b="0" l="0" r="0" t="0"/>
          <a:stretch/>
        </p:blipFill>
        <p:spPr>
          <a:xfrm>
            <a:off x="6814946" y="1996964"/>
            <a:ext cx="3874664" cy="2880000"/>
          </a:xfrm>
          <a:prstGeom prst="rect">
            <a:avLst/>
          </a:prstGeom>
          <a:noFill/>
          <a:ln>
            <a:noFill/>
          </a:ln>
        </p:spPr>
      </p:pic>
      <p:grpSp>
        <p:nvGrpSpPr>
          <p:cNvPr id="334" name="Google Shape;334;p48"/>
          <p:cNvGrpSpPr/>
          <p:nvPr/>
        </p:nvGrpSpPr>
        <p:grpSpPr>
          <a:xfrm>
            <a:off x="1824322" y="1998053"/>
            <a:ext cx="3853521" cy="2864072"/>
            <a:chOff x="1570146" y="65226"/>
            <a:chExt cx="9051708" cy="6727547"/>
          </a:xfrm>
        </p:grpSpPr>
        <p:pic>
          <p:nvPicPr>
            <p:cNvPr id="335" name="Google Shape;335;p48"/>
            <p:cNvPicPr preferRelativeResize="0"/>
            <p:nvPr/>
          </p:nvPicPr>
          <p:blipFill rotWithShape="1">
            <a:blip r:embed="rId6">
              <a:alphaModFix/>
            </a:blip>
            <a:srcRect b="0" l="0" r="0" t="0"/>
            <a:stretch/>
          </p:blipFill>
          <p:spPr>
            <a:xfrm>
              <a:off x="1570146" y="65226"/>
              <a:ext cx="9051708" cy="6727547"/>
            </a:xfrm>
            <a:prstGeom prst="rect">
              <a:avLst/>
            </a:prstGeom>
            <a:noFill/>
            <a:ln>
              <a:noFill/>
            </a:ln>
          </p:spPr>
        </p:pic>
        <p:cxnSp>
          <p:nvCxnSpPr>
            <p:cNvPr id="336" name="Google Shape;336;p48"/>
            <p:cNvCxnSpPr/>
            <p:nvPr/>
          </p:nvCxnSpPr>
          <p:spPr>
            <a:xfrm flipH="1" rot="10800000">
              <a:off x="5930020" y="3739081"/>
              <a:ext cx="995091" cy="1548143"/>
            </a:xfrm>
            <a:prstGeom prst="straightConnector1">
              <a:avLst/>
            </a:prstGeom>
            <a:noFill/>
            <a:ln cap="flat" cmpd="sng" w="9525">
              <a:solidFill>
                <a:srgbClr val="FF0000"/>
              </a:solidFill>
              <a:prstDash val="solid"/>
              <a:miter lim="800000"/>
              <a:headEnd len="sm" w="sm" type="none"/>
              <a:tailEnd len="sm" w="sm" type="none"/>
            </a:ln>
          </p:spPr>
        </p:cxnSp>
      </p:grpSp>
      <p:sp>
        <p:nvSpPr>
          <p:cNvPr id="337" name="Google Shape;337;p48"/>
          <p:cNvSpPr txBox="1"/>
          <p:nvPr/>
        </p:nvSpPr>
        <p:spPr>
          <a:xfrm>
            <a:off x="1153699" y="1460500"/>
            <a:ext cx="51243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1800">
                <a:solidFill>
                  <a:srgbClr val="525252"/>
                </a:solidFill>
              </a:rPr>
              <a:t>Ball is Kicked into the Goal</a:t>
            </a:r>
            <a:endParaRPr b="1" sz="1800">
              <a:solidFill>
                <a:srgbClr val="525252"/>
              </a:solidFill>
            </a:endParaRPr>
          </a:p>
          <a:p>
            <a:pPr indent="0" lvl="0" marL="0" marR="0" rtl="0" algn="l">
              <a:lnSpc>
                <a:spcPct val="100000"/>
              </a:lnSpc>
              <a:spcBef>
                <a:spcPts val="0"/>
              </a:spcBef>
              <a:spcAft>
                <a:spcPts val="0"/>
              </a:spcAft>
              <a:buClr>
                <a:schemeClr val="dk1"/>
              </a:buClr>
              <a:buSzPts val="1100"/>
              <a:buFont typeface="Arial"/>
              <a:buNone/>
            </a:pPr>
            <a:r>
              <a:t/>
            </a:r>
            <a:endParaRPr b="1" sz="1800">
              <a:solidFill>
                <a:srgbClr val="525252"/>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525252"/>
              </a:solidFill>
            </a:endParaRPr>
          </a:p>
        </p:txBody>
      </p:sp>
      <p:sp>
        <p:nvSpPr>
          <p:cNvPr id="338" name="Google Shape;338;p48"/>
          <p:cNvSpPr txBox="1"/>
          <p:nvPr/>
        </p:nvSpPr>
        <p:spPr>
          <a:xfrm>
            <a:off x="6769925" y="1460500"/>
            <a:ext cx="4028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1800">
                <a:solidFill>
                  <a:srgbClr val="525252"/>
                </a:solidFill>
              </a:rPr>
              <a:t>Ball Hits the Goalpost</a:t>
            </a:r>
            <a:endParaRPr b="1" sz="1800">
              <a:solidFill>
                <a:srgbClr val="525252"/>
              </a:solidFill>
            </a:endParaRPr>
          </a:p>
          <a:p>
            <a:pPr indent="0" lvl="0" marL="0" marR="0" rtl="0" algn="ctr">
              <a:lnSpc>
                <a:spcPct val="100000"/>
              </a:lnSpc>
              <a:spcBef>
                <a:spcPts val="0"/>
              </a:spcBef>
              <a:spcAft>
                <a:spcPts val="0"/>
              </a:spcAft>
              <a:buClr>
                <a:schemeClr val="dk1"/>
              </a:buClr>
              <a:buSzPts val="1100"/>
              <a:buFont typeface="Arial"/>
              <a:buNone/>
            </a:pPr>
            <a:r>
              <a:t/>
            </a:r>
            <a:endParaRPr b="1" sz="1800">
              <a:solidFill>
                <a:srgbClr val="525252"/>
              </a:solidFill>
            </a:endParaRPr>
          </a:p>
          <a:p>
            <a:pPr indent="0" lvl="0" marL="0" marR="0" rtl="0" algn="ctr">
              <a:lnSpc>
                <a:spcPct val="100000"/>
              </a:lnSpc>
              <a:spcBef>
                <a:spcPts val="0"/>
              </a:spcBef>
              <a:spcAft>
                <a:spcPts val="0"/>
              </a:spcAft>
              <a:buClr>
                <a:srgbClr val="000000"/>
              </a:buClr>
              <a:buSzPts val="1800"/>
              <a:buFont typeface="Arial"/>
              <a:buNone/>
            </a:pPr>
            <a:r>
              <a:t/>
            </a:r>
            <a:endParaRPr b="1" sz="1800">
              <a:solidFill>
                <a:srgbClr val="52525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nvSpPr>
        <p:spPr>
          <a:xfrm>
            <a:off x="876000" y="1105247"/>
            <a:ext cx="10440000" cy="4521238"/>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Clr>
                <a:srgbClr val="000000"/>
              </a:buClr>
              <a:buSzPts val="3200"/>
              <a:buFont typeface="Arial"/>
              <a:buNone/>
            </a:pPr>
            <a:r>
              <a:rPr b="1" lang="en-US" sz="3200">
                <a:solidFill>
                  <a:srgbClr val="525252"/>
                </a:solidFill>
              </a:rPr>
              <a:t>Independent Practice</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2400"/>
              <a:buFont typeface="Arial"/>
              <a:buNone/>
            </a:pPr>
            <a:r>
              <a:rPr b="1" lang="en-US" sz="2400">
                <a:solidFill>
                  <a:srgbClr val="525252"/>
                </a:solidFill>
              </a:rPr>
              <a:t>Penalty Kick</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US" sz="2400">
                <a:solidFill>
                  <a:srgbClr val="525252"/>
                </a:solidFill>
              </a:rPr>
              <a:t>Instruct the students to complete the program, Penalty Kick. Their final project should do the following:</a:t>
            </a:r>
            <a:endParaRPr sz="2400">
              <a:solidFill>
                <a:srgbClr val="525252"/>
              </a:solidFill>
            </a:endParaRPr>
          </a:p>
          <a:p>
            <a:pPr indent="-457200" lvl="0" marL="457200" marR="0" rtl="0" algn="l">
              <a:lnSpc>
                <a:spcPct val="150000"/>
              </a:lnSpc>
              <a:spcBef>
                <a:spcPts val="0"/>
              </a:spcBef>
              <a:spcAft>
                <a:spcPts val="0"/>
              </a:spcAft>
              <a:buClr>
                <a:srgbClr val="525252"/>
              </a:buClr>
              <a:buSzPts val="2400"/>
              <a:buChar char="●"/>
            </a:pPr>
            <a:r>
              <a:rPr lang="en-US" sz="2400">
                <a:solidFill>
                  <a:srgbClr val="525252"/>
                </a:solidFill>
              </a:rPr>
              <a:t>The ball is kicked into the goal by pressing the space key.</a:t>
            </a:r>
            <a:endParaRPr sz="2400">
              <a:solidFill>
                <a:srgbClr val="525252"/>
              </a:solidFill>
            </a:endParaRPr>
          </a:p>
          <a:p>
            <a:pPr indent="-457200" lvl="0" marL="457200" marR="0" rtl="0" algn="l">
              <a:lnSpc>
                <a:spcPct val="150000"/>
              </a:lnSpc>
              <a:spcBef>
                <a:spcPts val="0"/>
              </a:spcBef>
              <a:spcAft>
                <a:spcPts val="0"/>
              </a:spcAft>
              <a:buClr>
                <a:srgbClr val="525252"/>
              </a:buClr>
              <a:buSzPts val="2400"/>
              <a:buChar char="●"/>
            </a:pPr>
            <a:r>
              <a:rPr lang="en-US" sz="2400">
                <a:solidFill>
                  <a:srgbClr val="525252"/>
                </a:solidFill>
              </a:rPr>
              <a:t>The ball hits the post by pressing the right arrow key.</a:t>
            </a:r>
            <a:endParaRPr sz="2400">
              <a:solidFill>
                <a:srgbClr val="52525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txBox="1"/>
          <p:nvPr/>
        </p:nvSpPr>
        <p:spPr>
          <a:xfrm>
            <a:off x="876000" y="1105247"/>
            <a:ext cx="10440000" cy="45213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Clr>
                <a:srgbClr val="000000"/>
              </a:buClr>
              <a:buSzPts val="3200"/>
              <a:buFont typeface="Arial"/>
              <a:buNone/>
            </a:pPr>
            <a:r>
              <a:rPr b="1" lang="en-US" sz="3200">
                <a:solidFill>
                  <a:srgbClr val="525252"/>
                </a:solidFill>
              </a:rPr>
              <a:t>Extension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US" sz="2400">
                <a:solidFill>
                  <a:srgbClr val="525252"/>
                </a:solidFill>
              </a:rPr>
              <a:t>Challenge students with remaining time to do one or more of the following:</a:t>
            </a:r>
            <a:endParaRPr sz="2400">
              <a:solidFill>
                <a:srgbClr val="525252"/>
              </a:solidFill>
            </a:endParaRPr>
          </a:p>
          <a:p>
            <a:pPr indent="-457200" lvl="0" marL="457200" marR="0" rtl="0" algn="l">
              <a:lnSpc>
                <a:spcPct val="150000"/>
              </a:lnSpc>
              <a:spcBef>
                <a:spcPts val="0"/>
              </a:spcBef>
              <a:spcAft>
                <a:spcPts val="0"/>
              </a:spcAft>
              <a:buClr>
                <a:srgbClr val="525252"/>
              </a:buClr>
              <a:buSzPts val="2400"/>
              <a:buChar char="●"/>
            </a:pPr>
            <a:r>
              <a:rPr lang="en-US" sz="2400">
                <a:solidFill>
                  <a:srgbClr val="525252"/>
                </a:solidFill>
              </a:rPr>
              <a:t>Program the ball to rebound once it hits the goalpost.</a:t>
            </a:r>
            <a:endParaRPr sz="2400">
              <a:solidFill>
                <a:srgbClr val="525252"/>
              </a:solidFill>
            </a:endParaRPr>
          </a:p>
          <a:p>
            <a:pPr indent="-457200" lvl="0" marL="457200" marR="0" rtl="0" algn="l">
              <a:lnSpc>
                <a:spcPct val="150000"/>
              </a:lnSpc>
              <a:spcBef>
                <a:spcPts val="0"/>
              </a:spcBef>
              <a:spcAft>
                <a:spcPts val="0"/>
              </a:spcAft>
              <a:buClr>
                <a:srgbClr val="525252"/>
              </a:buClr>
              <a:buSzPts val="2400"/>
              <a:buChar char="●"/>
            </a:pPr>
            <a:r>
              <a:rPr lang="en-US" sz="2400">
                <a:solidFill>
                  <a:srgbClr val="525252"/>
                </a:solidFill>
              </a:rPr>
              <a:t>Program Panda to ask Jordyn to show how to kick the ball.</a:t>
            </a:r>
            <a:endParaRPr sz="2400">
              <a:solidFill>
                <a:srgbClr val="525252"/>
              </a:solidFill>
            </a:endParaRPr>
          </a:p>
          <a:p>
            <a:pPr indent="-457200" lvl="0" marL="457200" marR="0" rtl="0" algn="l">
              <a:lnSpc>
                <a:spcPct val="150000"/>
              </a:lnSpc>
              <a:spcBef>
                <a:spcPts val="0"/>
              </a:spcBef>
              <a:spcAft>
                <a:spcPts val="0"/>
              </a:spcAft>
              <a:buClr>
                <a:srgbClr val="525252"/>
              </a:buClr>
              <a:buSzPts val="2400"/>
              <a:buChar char="●"/>
            </a:pPr>
            <a:r>
              <a:rPr lang="en-US" sz="2400">
                <a:solidFill>
                  <a:srgbClr val="525252"/>
                </a:solidFill>
              </a:rPr>
              <a:t>Program Jordyn to kick the soccer ball to Panda.</a:t>
            </a:r>
            <a:endParaRPr sz="2400">
              <a:solidFill>
                <a:srgbClr val="525252"/>
              </a:solidFill>
            </a:endParaRPr>
          </a:p>
          <a:p>
            <a:pPr indent="0" lvl="0" marL="0" marR="0" rtl="0" algn="l">
              <a:lnSpc>
                <a:spcPct val="150000"/>
              </a:lnSpc>
              <a:spcBef>
                <a:spcPts val="0"/>
              </a:spcBef>
              <a:spcAft>
                <a:spcPts val="0"/>
              </a:spcAft>
              <a:buNone/>
            </a:pPr>
            <a:r>
              <a:t/>
            </a:r>
            <a:endParaRPr sz="2400">
              <a:solidFill>
                <a:srgbClr val="52525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p:nvPr/>
        </p:nvSpPr>
        <p:spPr>
          <a:xfrm>
            <a:off x="4008328" y="1741118"/>
            <a:ext cx="5774500" cy="2680570"/>
          </a:xfrm>
          <a:prstGeom prst="roundRect">
            <a:avLst>
              <a:gd fmla="val 1666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lang="en-US" sz="6600">
                <a:solidFill>
                  <a:schemeClr val="lt1"/>
                </a:solidFill>
              </a:rPr>
              <a:t>Review</a:t>
            </a:r>
            <a:endParaRPr b="1" i="0" sz="6600" u="none" cap="none" strike="noStrike">
              <a:solidFill>
                <a:schemeClr val="lt1"/>
              </a:solidFill>
            </a:endParaRPr>
          </a:p>
        </p:txBody>
      </p:sp>
      <p:pic>
        <p:nvPicPr>
          <p:cNvPr id="357" name="Google Shape;357;p51"/>
          <p:cNvPicPr preferRelativeResize="0"/>
          <p:nvPr/>
        </p:nvPicPr>
        <p:blipFill rotWithShape="1">
          <a:blip r:embed="rId3">
            <a:alphaModFix/>
          </a:blip>
          <a:srcRect b="0" l="0" r="0" t="0"/>
          <a:stretch/>
        </p:blipFill>
        <p:spPr>
          <a:xfrm>
            <a:off x="1176183" y="2104374"/>
            <a:ext cx="3521078" cy="3521078"/>
          </a:xfrm>
          <a:prstGeom prst="rect">
            <a:avLst/>
          </a:prstGeom>
          <a:noFill/>
          <a:ln>
            <a:noFill/>
          </a:ln>
        </p:spPr>
      </p:pic>
      <p:pic>
        <p:nvPicPr>
          <p:cNvPr id="358" name="Google Shape;358;p51"/>
          <p:cNvPicPr preferRelativeResize="0"/>
          <p:nvPr/>
        </p:nvPicPr>
        <p:blipFill rotWithShape="1">
          <a:blip r:embed="rId4">
            <a:alphaModFix/>
          </a:blip>
          <a:srcRect b="0" l="0" r="0" t="0"/>
          <a:stretch/>
        </p:blipFill>
        <p:spPr>
          <a:xfrm>
            <a:off x="334696" y="275706"/>
            <a:ext cx="1283600" cy="641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2"/>
          <p:cNvSpPr/>
          <p:nvPr/>
        </p:nvSpPr>
        <p:spPr>
          <a:xfrm>
            <a:off x="1305232" y="1208152"/>
            <a:ext cx="9955162" cy="1314527"/>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rgbClr val="525252"/>
                </a:solidFill>
                <a:latin typeface="Arial"/>
                <a:ea typeface="Arial"/>
                <a:cs typeface="Arial"/>
                <a:sym typeface="Arial"/>
              </a:rPr>
              <a:t>1. Which of the following blocks can display the hidden sprite?</a:t>
            </a:r>
            <a:endParaRPr b="0" i="0" sz="2800" u="none" cap="none" strike="noStrike">
              <a:solidFill>
                <a:srgbClr val="525252"/>
              </a:solidFill>
              <a:latin typeface="Arial"/>
              <a:ea typeface="Arial"/>
              <a:cs typeface="Arial"/>
              <a:sym typeface="Arial"/>
            </a:endParaRPr>
          </a:p>
        </p:txBody>
      </p:sp>
      <p:grpSp>
        <p:nvGrpSpPr>
          <p:cNvPr id="365" name="Google Shape;365;p52"/>
          <p:cNvGrpSpPr/>
          <p:nvPr/>
        </p:nvGrpSpPr>
        <p:grpSpPr>
          <a:xfrm>
            <a:off x="1722865" y="2709469"/>
            <a:ext cx="5906659" cy="2043533"/>
            <a:chOff x="3169858" y="2579753"/>
            <a:chExt cx="4127763" cy="2043533"/>
          </a:xfrm>
        </p:grpSpPr>
        <p:sp>
          <p:nvSpPr>
            <p:cNvPr id="366" name="Google Shape;366;p52"/>
            <p:cNvSpPr/>
            <p:nvPr/>
          </p:nvSpPr>
          <p:spPr>
            <a:xfrm>
              <a:off x="3169858" y="2579753"/>
              <a:ext cx="1234429"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A.  </a:t>
              </a:r>
              <a:endParaRPr b="0" i="0" sz="1400" u="none" cap="none" strike="noStrike">
                <a:solidFill>
                  <a:srgbClr val="000000"/>
                </a:solidFill>
                <a:latin typeface="Arial"/>
                <a:ea typeface="Arial"/>
                <a:cs typeface="Arial"/>
                <a:sym typeface="Arial"/>
              </a:endParaRPr>
            </a:p>
          </p:txBody>
        </p:sp>
        <p:sp>
          <p:nvSpPr>
            <p:cNvPr id="367" name="Google Shape;367;p52"/>
            <p:cNvSpPr/>
            <p:nvPr/>
          </p:nvSpPr>
          <p:spPr>
            <a:xfrm>
              <a:off x="5648718" y="2579754"/>
              <a:ext cx="1234429"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B.  </a:t>
              </a:r>
              <a:endParaRPr b="0" i="0" sz="1400" u="none" cap="none" strike="noStrike">
                <a:solidFill>
                  <a:srgbClr val="000000"/>
                </a:solidFill>
                <a:latin typeface="Arial"/>
                <a:ea typeface="Arial"/>
                <a:cs typeface="Arial"/>
                <a:sym typeface="Arial"/>
              </a:endParaRPr>
            </a:p>
          </p:txBody>
        </p:sp>
        <p:sp>
          <p:nvSpPr>
            <p:cNvPr id="368" name="Google Shape;368;p52"/>
            <p:cNvSpPr/>
            <p:nvPr/>
          </p:nvSpPr>
          <p:spPr>
            <a:xfrm>
              <a:off x="3169858" y="3884622"/>
              <a:ext cx="1234429"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C. </a:t>
              </a:r>
              <a:endParaRPr b="1" i="0" sz="2800" u="none" cap="none" strike="noStrike">
                <a:solidFill>
                  <a:srgbClr val="525252"/>
                </a:solidFill>
                <a:latin typeface="Arial"/>
                <a:ea typeface="Arial"/>
                <a:cs typeface="Arial"/>
                <a:sym typeface="Arial"/>
              </a:endParaRPr>
            </a:p>
          </p:txBody>
        </p:sp>
        <p:sp>
          <p:nvSpPr>
            <p:cNvPr id="369" name="Google Shape;369;p52"/>
            <p:cNvSpPr/>
            <p:nvPr/>
          </p:nvSpPr>
          <p:spPr>
            <a:xfrm>
              <a:off x="5669460" y="3884620"/>
              <a:ext cx="1628161" cy="738664"/>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D.  </a:t>
              </a:r>
              <a:endParaRPr b="1" i="0" sz="2800" u="none" cap="none" strike="noStrike">
                <a:solidFill>
                  <a:srgbClr val="525252"/>
                </a:solidFill>
                <a:latin typeface="Arial"/>
                <a:ea typeface="Arial"/>
                <a:cs typeface="Arial"/>
                <a:sym typeface="Arial"/>
              </a:endParaRPr>
            </a:p>
          </p:txBody>
        </p:sp>
      </p:grpSp>
      <p:pic>
        <p:nvPicPr>
          <p:cNvPr id="370" name="Google Shape;370;p52"/>
          <p:cNvPicPr preferRelativeResize="0"/>
          <p:nvPr/>
        </p:nvPicPr>
        <p:blipFill rotWithShape="1">
          <a:blip r:embed="rId3">
            <a:alphaModFix/>
          </a:blip>
          <a:srcRect b="0" l="0" r="0" t="0"/>
          <a:stretch/>
        </p:blipFill>
        <p:spPr>
          <a:xfrm>
            <a:off x="2251073" y="2795270"/>
            <a:ext cx="1944370" cy="652780"/>
          </a:xfrm>
          <a:prstGeom prst="rect">
            <a:avLst/>
          </a:prstGeom>
          <a:noFill/>
          <a:ln>
            <a:noFill/>
          </a:ln>
        </p:spPr>
      </p:pic>
      <p:pic>
        <p:nvPicPr>
          <p:cNvPr id="371" name="Google Shape;371;p52"/>
          <p:cNvPicPr preferRelativeResize="0"/>
          <p:nvPr/>
        </p:nvPicPr>
        <p:blipFill rotWithShape="1">
          <a:blip r:embed="rId4">
            <a:alphaModFix/>
          </a:blip>
          <a:srcRect b="0" l="0" r="0" t="0"/>
          <a:stretch/>
        </p:blipFill>
        <p:spPr>
          <a:xfrm>
            <a:off x="5851525" y="2795270"/>
            <a:ext cx="1988185" cy="653415"/>
          </a:xfrm>
          <a:prstGeom prst="rect">
            <a:avLst/>
          </a:prstGeom>
          <a:noFill/>
          <a:ln>
            <a:noFill/>
          </a:ln>
        </p:spPr>
      </p:pic>
      <p:pic>
        <p:nvPicPr>
          <p:cNvPr id="372" name="Google Shape;372;p52"/>
          <p:cNvPicPr preferRelativeResize="0"/>
          <p:nvPr/>
        </p:nvPicPr>
        <p:blipFill rotWithShape="1">
          <a:blip r:embed="rId5">
            <a:alphaModFix/>
          </a:blip>
          <a:srcRect b="0" l="0" r="0" t="0"/>
          <a:stretch/>
        </p:blipFill>
        <p:spPr>
          <a:xfrm>
            <a:off x="2251073" y="4077970"/>
            <a:ext cx="746760" cy="675005"/>
          </a:xfrm>
          <a:prstGeom prst="rect">
            <a:avLst/>
          </a:prstGeom>
          <a:noFill/>
          <a:ln>
            <a:noFill/>
          </a:ln>
        </p:spPr>
      </p:pic>
      <p:pic>
        <p:nvPicPr>
          <p:cNvPr id="373" name="Google Shape;373;p52"/>
          <p:cNvPicPr preferRelativeResize="0"/>
          <p:nvPr/>
        </p:nvPicPr>
        <p:blipFill rotWithShape="1">
          <a:blip r:embed="rId6">
            <a:alphaModFix/>
          </a:blip>
          <a:srcRect b="0" l="0" r="0" t="0"/>
          <a:stretch/>
        </p:blipFill>
        <p:spPr>
          <a:xfrm>
            <a:off x="5851525" y="4123055"/>
            <a:ext cx="1997075" cy="6292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3"/>
          <p:cNvSpPr/>
          <p:nvPr/>
        </p:nvSpPr>
        <p:spPr>
          <a:xfrm>
            <a:off x="876000" y="926903"/>
            <a:ext cx="10440000" cy="663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0" i="0" lang="en-US" sz="2800" u="none" cap="none" strike="noStrike">
                <a:solidFill>
                  <a:srgbClr val="525252"/>
                </a:solidFill>
                <a:latin typeface="Arial"/>
                <a:ea typeface="Arial"/>
                <a:cs typeface="Arial"/>
                <a:sym typeface="Arial"/>
              </a:rPr>
              <a:t>2. </a:t>
            </a:r>
            <a:r>
              <a:rPr lang="en-US" sz="2800">
                <a:solidFill>
                  <a:srgbClr val="525252"/>
                </a:solidFill>
              </a:rPr>
              <a:t> When running the code, what will the sprite’s path of movement be?</a:t>
            </a:r>
            <a:endParaRPr sz="2800">
              <a:solidFill>
                <a:srgbClr val="525252"/>
              </a:solidFill>
            </a:endParaRPr>
          </a:p>
        </p:txBody>
      </p:sp>
      <p:grpSp>
        <p:nvGrpSpPr>
          <p:cNvPr id="380" name="Google Shape;380;p53"/>
          <p:cNvGrpSpPr/>
          <p:nvPr/>
        </p:nvGrpSpPr>
        <p:grpSpPr>
          <a:xfrm>
            <a:off x="1361928" y="4737679"/>
            <a:ext cx="9468144" cy="1517277"/>
            <a:chOff x="3169858" y="2765513"/>
            <a:chExt cx="4611553" cy="1793441"/>
          </a:xfrm>
        </p:grpSpPr>
        <p:sp>
          <p:nvSpPr>
            <p:cNvPr id="381" name="Google Shape;381;p53"/>
            <p:cNvSpPr/>
            <p:nvPr/>
          </p:nvSpPr>
          <p:spPr>
            <a:xfrm>
              <a:off x="3169858" y="2765513"/>
              <a:ext cx="1475735" cy="62103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525252"/>
                  </a:solidFill>
                  <a:latin typeface="Arial"/>
                  <a:ea typeface="Arial"/>
                  <a:cs typeface="Arial"/>
                  <a:sym typeface="Arial"/>
                </a:rPr>
                <a:t>A. A square </a:t>
              </a:r>
              <a:endParaRPr b="0" i="0" sz="1400" u="none" cap="none" strike="noStrike">
                <a:solidFill>
                  <a:srgbClr val="000000"/>
                </a:solidFill>
                <a:latin typeface="Arial"/>
                <a:ea typeface="Arial"/>
                <a:cs typeface="Arial"/>
                <a:sym typeface="Arial"/>
              </a:endParaRPr>
            </a:p>
          </p:txBody>
        </p:sp>
        <p:sp>
          <p:nvSpPr>
            <p:cNvPr id="382" name="Google Shape;382;p53"/>
            <p:cNvSpPr/>
            <p:nvPr/>
          </p:nvSpPr>
          <p:spPr>
            <a:xfrm>
              <a:off x="5480938" y="2768580"/>
              <a:ext cx="1817457" cy="61489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525252"/>
                  </a:solidFill>
                  <a:latin typeface="Arial"/>
                  <a:ea typeface="Arial"/>
                  <a:cs typeface="Arial"/>
                  <a:sym typeface="Arial"/>
                </a:rPr>
                <a:t>B. A rectangle  </a:t>
              </a:r>
              <a:endParaRPr b="0" i="0" sz="2100" u="none" cap="none" strike="noStrike">
                <a:solidFill>
                  <a:srgbClr val="525252"/>
                </a:solidFill>
                <a:latin typeface="Arial"/>
                <a:ea typeface="Arial"/>
                <a:cs typeface="Arial"/>
                <a:sym typeface="Arial"/>
              </a:endParaRPr>
            </a:p>
          </p:txBody>
        </p:sp>
        <p:sp>
          <p:nvSpPr>
            <p:cNvPr id="383" name="Google Shape;383;p53"/>
            <p:cNvSpPr/>
            <p:nvPr/>
          </p:nvSpPr>
          <p:spPr>
            <a:xfrm>
              <a:off x="3169858" y="3654505"/>
              <a:ext cx="2055751" cy="62103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525252"/>
                  </a:solidFill>
                  <a:latin typeface="Arial"/>
                  <a:ea typeface="Arial"/>
                  <a:cs typeface="Arial"/>
                  <a:sym typeface="Arial"/>
                </a:rPr>
                <a:t>C. Move right in a straight line</a:t>
              </a:r>
              <a:endParaRPr b="0" i="0" sz="1400" u="none" cap="none" strike="noStrike">
                <a:solidFill>
                  <a:srgbClr val="000000"/>
                </a:solidFill>
                <a:latin typeface="Arial"/>
                <a:ea typeface="Arial"/>
                <a:cs typeface="Arial"/>
                <a:sym typeface="Arial"/>
              </a:endParaRPr>
            </a:p>
          </p:txBody>
        </p:sp>
        <p:sp>
          <p:nvSpPr>
            <p:cNvPr id="384" name="Google Shape;384;p53"/>
            <p:cNvSpPr/>
            <p:nvPr/>
          </p:nvSpPr>
          <p:spPr>
            <a:xfrm>
              <a:off x="5480937" y="3371084"/>
              <a:ext cx="2300474" cy="118787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100"/>
                <a:buFont typeface="Arial"/>
                <a:buNone/>
              </a:pPr>
              <a:r>
                <a:rPr b="0" i="0" lang="en-US" sz="2100" u="none" cap="none" strike="noStrike">
                  <a:solidFill>
                    <a:srgbClr val="525252"/>
                  </a:solidFill>
                  <a:latin typeface="Arial"/>
                  <a:ea typeface="Arial"/>
                  <a:cs typeface="Arial"/>
                  <a:sym typeface="Arial"/>
                </a:rPr>
                <a:t>D. Move back and forth in a straight line</a:t>
              </a:r>
              <a:endParaRPr b="0" i="0" sz="1400" u="none" cap="none" strike="noStrike">
                <a:solidFill>
                  <a:srgbClr val="000000"/>
                </a:solidFill>
                <a:latin typeface="Arial"/>
                <a:ea typeface="Arial"/>
                <a:cs typeface="Arial"/>
                <a:sym typeface="Arial"/>
              </a:endParaRPr>
            </a:p>
          </p:txBody>
        </p:sp>
      </p:grpSp>
      <p:pic>
        <p:nvPicPr>
          <p:cNvPr id="385" name="Google Shape;385;p53"/>
          <p:cNvPicPr preferRelativeResize="0"/>
          <p:nvPr/>
        </p:nvPicPr>
        <p:blipFill rotWithShape="1">
          <a:blip r:embed="rId3">
            <a:alphaModFix/>
          </a:blip>
          <a:srcRect b="0" l="0" r="0" t="0"/>
          <a:stretch/>
        </p:blipFill>
        <p:spPr>
          <a:xfrm>
            <a:off x="4278089" y="1627864"/>
            <a:ext cx="3657600" cy="294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4"/>
          <p:cNvSpPr/>
          <p:nvPr/>
        </p:nvSpPr>
        <p:spPr>
          <a:xfrm>
            <a:off x="876000" y="1411770"/>
            <a:ext cx="10440000" cy="6078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lang="en-US" sz="2500">
                <a:solidFill>
                  <a:srgbClr val="525252"/>
                </a:solidFill>
              </a:rPr>
              <a:t>3</a:t>
            </a:r>
            <a:r>
              <a:rPr b="0" i="0" lang="en-US" sz="2500" u="none" cap="none" strike="noStrike">
                <a:solidFill>
                  <a:srgbClr val="525252"/>
                </a:solidFill>
                <a:latin typeface="Arial"/>
                <a:ea typeface="Arial"/>
                <a:cs typeface="Arial"/>
                <a:sym typeface="Arial"/>
              </a:rPr>
              <a:t>. </a:t>
            </a:r>
            <a:r>
              <a:rPr lang="en-US" sz="2500">
                <a:solidFill>
                  <a:srgbClr val="525252"/>
                </a:solidFill>
              </a:rPr>
              <a:t>When running the code, the sprite will glide 4 times. What is the slowest instruction?</a:t>
            </a:r>
            <a:endParaRPr b="0" i="0" sz="1400" u="none" cap="none" strike="noStrike">
              <a:solidFill>
                <a:srgbClr val="000000"/>
              </a:solidFill>
              <a:latin typeface="Arial"/>
              <a:ea typeface="Arial"/>
              <a:cs typeface="Arial"/>
              <a:sym typeface="Arial"/>
            </a:endParaRPr>
          </a:p>
        </p:txBody>
      </p:sp>
      <p:grpSp>
        <p:nvGrpSpPr>
          <p:cNvPr id="392" name="Google Shape;392;p54"/>
          <p:cNvGrpSpPr/>
          <p:nvPr/>
        </p:nvGrpSpPr>
        <p:grpSpPr>
          <a:xfrm>
            <a:off x="1361815" y="2778352"/>
            <a:ext cx="9467980" cy="1731885"/>
            <a:chOff x="3169858" y="2410895"/>
            <a:chExt cx="4611553" cy="2381253"/>
          </a:xfrm>
        </p:grpSpPr>
        <p:sp>
          <p:nvSpPr>
            <p:cNvPr id="393" name="Google Shape;393;p54"/>
            <p:cNvSpPr/>
            <p:nvPr/>
          </p:nvSpPr>
          <p:spPr>
            <a:xfrm>
              <a:off x="3169858" y="2466162"/>
              <a:ext cx="1475735" cy="965849"/>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A. </a:t>
              </a:r>
              <a:r>
                <a:rPr b="0" i="0" lang="en-US" sz="2800" u="none" cap="none" strike="noStrike">
                  <a:solidFill>
                    <a:srgbClr val="525252"/>
                  </a:solidFill>
                  <a:latin typeface="Arial"/>
                  <a:ea typeface="Arial"/>
                  <a:cs typeface="Arial"/>
                  <a:sym typeface="Arial"/>
                </a:rPr>
                <a:t> </a:t>
              </a:r>
              <a:endParaRPr b="0" i="0" sz="2800" u="none" cap="none" strike="noStrike">
                <a:solidFill>
                  <a:srgbClr val="525252"/>
                </a:solidFill>
                <a:latin typeface="Arial"/>
                <a:ea typeface="Arial"/>
                <a:cs typeface="Arial"/>
                <a:sym typeface="Arial"/>
              </a:endParaRPr>
            </a:p>
          </p:txBody>
        </p:sp>
        <p:sp>
          <p:nvSpPr>
            <p:cNvPr id="394" name="Google Shape;394;p54"/>
            <p:cNvSpPr/>
            <p:nvPr/>
          </p:nvSpPr>
          <p:spPr>
            <a:xfrm>
              <a:off x="5648718" y="2410895"/>
              <a:ext cx="1628934" cy="107638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B. </a:t>
              </a:r>
              <a:endParaRPr b="0" i="0" sz="2800" u="none" cap="none" strike="noStrike">
                <a:solidFill>
                  <a:srgbClr val="525252"/>
                </a:solidFill>
                <a:latin typeface="Arial"/>
                <a:ea typeface="Arial"/>
                <a:cs typeface="Arial"/>
                <a:sym typeface="Arial"/>
              </a:endParaRPr>
            </a:p>
          </p:txBody>
        </p:sp>
        <p:sp>
          <p:nvSpPr>
            <p:cNvPr id="395" name="Google Shape;395;p54"/>
            <p:cNvSpPr/>
            <p:nvPr/>
          </p:nvSpPr>
          <p:spPr>
            <a:xfrm>
              <a:off x="3169858" y="3715765"/>
              <a:ext cx="2055751" cy="107638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C. </a:t>
              </a:r>
              <a:endParaRPr b="0" i="0" sz="2800" u="none" cap="none" strike="noStrike">
                <a:solidFill>
                  <a:srgbClr val="525252"/>
                </a:solidFill>
                <a:latin typeface="Arial"/>
                <a:ea typeface="Arial"/>
                <a:cs typeface="Arial"/>
                <a:sym typeface="Arial"/>
              </a:endParaRPr>
            </a:p>
          </p:txBody>
        </p:sp>
        <p:sp>
          <p:nvSpPr>
            <p:cNvPr id="396" name="Google Shape;396;p54"/>
            <p:cNvSpPr/>
            <p:nvPr/>
          </p:nvSpPr>
          <p:spPr>
            <a:xfrm>
              <a:off x="5669460" y="3715763"/>
              <a:ext cx="2111951" cy="107638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n-US" sz="2800" u="none" cap="none" strike="noStrike">
                  <a:solidFill>
                    <a:srgbClr val="525252"/>
                  </a:solidFill>
                  <a:latin typeface="Arial"/>
                  <a:ea typeface="Arial"/>
                  <a:cs typeface="Arial"/>
                  <a:sym typeface="Arial"/>
                </a:rPr>
                <a:t>D. </a:t>
              </a:r>
              <a:endParaRPr b="0" i="0" sz="2800" u="none" cap="none" strike="noStrike">
                <a:solidFill>
                  <a:srgbClr val="525252"/>
                </a:solidFill>
                <a:latin typeface="Arial"/>
                <a:ea typeface="Arial"/>
                <a:cs typeface="Arial"/>
                <a:sym typeface="Arial"/>
              </a:endParaRPr>
            </a:p>
          </p:txBody>
        </p:sp>
      </p:grpSp>
      <p:pic>
        <p:nvPicPr>
          <p:cNvPr id="397" name="Google Shape;397;p54"/>
          <p:cNvPicPr preferRelativeResize="0"/>
          <p:nvPr/>
        </p:nvPicPr>
        <p:blipFill rotWithShape="1">
          <a:blip r:embed="rId3">
            <a:alphaModFix/>
          </a:blip>
          <a:srcRect b="0" l="0" r="0" t="0"/>
          <a:stretch/>
        </p:blipFill>
        <p:spPr>
          <a:xfrm>
            <a:off x="1872615" y="2876035"/>
            <a:ext cx="3776980" cy="723265"/>
          </a:xfrm>
          <a:prstGeom prst="rect">
            <a:avLst/>
          </a:prstGeom>
          <a:noFill/>
          <a:ln>
            <a:noFill/>
          </a:ln>
        </p:spPr>
      </p:pic>
      <p:pic>
        <p:nvPicPr>
          <p:cNvPr id="398" name="Google Shape;398;p54"/>
          <p:cNvPicPr preferRelativeResize="0"/>
          <p:nvPr/>
        </p:nvPicPr>
        <p:blipFill rotWithShape="1">
          <a:blip r:embed="rId4">
            <a:alphaModFix/>
          </a:blip>
          <a:srcRect b="0" l="0" r="0" t="0"/>
          <a:stretch/>
        </p:blipFill>
        <p:spPr>
          <a:xfrm>
            <a:off x="6946265" y="2849365"/>
            <a:ext cx="3749675" cy="749935"/>
          </a:xfrm>
          <a:prstGeom prst="rect">
            <a:avLst/>
          </a:prstGeom>
          <a:noFill/>
          <a:ln>
            <a:noFill/>
          </a:ln>
        </p:spPr>
      </p:pic>
      <p:pic>
        <p:nvPicPr>
          <p:cNvPr id="399" name="Google Shape;399;p54"/>
          <p:cNvPicPr preferRelativeResize="0"/>
          <p:nvPr/>
        </p:nvPicPr>
        <p:blipFill rotWithShape="1">
          <a:blip r:embed="rId5">
            <a:alphaModFix/>
          </a:blip>
          <a:srcRect b="0" l="0" r="0" t="0"/>
          <a:stretch/>
        </p:blipFill>
        <p:spPr>
          <a:xfrm>
            <a:off x="1925320" y="3827265"/>
            <a:ext cx="3724274" cy="683260"/>
          </a:xfrm>
          <a:prstGeom prst="rect">
            <a:avLst/>
          </a:prstGeom>
          <a:noFill/>
          <a:ln>
            <a:noFill/>
          </a:ln>
        </p:spPr>
      </p:pic>
      <p:pic>
        <p:nvPicPr>
          <p:cNvPr id="400" name="Google Shape;400;p54"/>
          <p:cNvPicPr preferRelativeResize="0"/>
          <p:nvPr/>
        </p:nvPicPr>
        <p:blipFill rotWithShape="1">
          <a:blip r:embed="rId6">
            <a:alphaModFix/>
          </a:blip>
          <a:srcRect b="0" l="0" r="0" t="0"/>
          <a:stretch/>
        </p:blipFill>
        <p:spPr>
          <a:xfrm>
            <a:off x="7019290" y="3827265"/>
            <a:ext cx="3603625" cy="6832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5"/>
          <p:cNvSpPr/>
          <p:nvPr/>
        </p:nvSpPr>
        <p:spPr>
          <a:xfrm>
            <a:off x="4008328" y="1741118"/>
            <a:ext cx="5774500" cy="2680570"/>
          </a:xfrm>
          <a:prstGeom prst="roundRect">
            <a:avLst>
              <a:gd fmla="val 1666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lt1"/>
                </a:solidFill>
              </a:rPr>
              <a:t>Thank you!</a:t>
            </a:r>
            <a:endParaRPr b="1" i="0" sz="6600" u="none" cap="none" strike="noStrike">
              <a:solidFill>
                <a:schemeClr val="lt1"/>
              </a:solidFill>
            </a:endParaRPr>
          </a:p>
        </p:txBody>
      </p:sp>
      <p:pic>
        <p:nvPicPr>
          <p:cNvPr id="407" name="Google Shape;407;p55"/>
          <p:cNvPicPr preferRelativeResize="0"/>
          <p:nvPr/>
        </p:nvPicPr>
        <p:blipFill rotWithShape="1">
          <a:blip r:embed="rId3">
            <a:alphaModFix/>
          </a:blip>
          <a:srcRect b="0" l="0" r="0" t="0"/>
          <a:stretch/>
        </p:blipFill>
        <p:spPr>
          <a:xfrm>
            <a:off x="1176183" y="2104374"/>
            <a:ext cx="3521078" cy="3521078"/>
          </a:xfrm>
          <a:prstGeom prst="rect">
            <a:avLst/>
          </a:prstGeom>
          <a:noFill/>
          <a:ln>
            <a:noFill/>
          </a:ln>
        </p:spPr>
      </p:pic>
      <p:pic>
        <p:nvPicPr>
          <p:cNvPr id="408" name="Google Shape;408;p55"/>
          <p:cNvPicPr preferRelativeResize="0"/>
          <p:nvPr/>
        </p:nvPicPr>
        <p:blipFill rotWithShape="1">
          <a:blip r:embed="rId4">
            <a:alphaModFix/>
          </a:blip>
          <a:srcRect b="0" l="0" r="0" t="0"/>
          <a:stretch/>
        </p:blipFill>
        <p:spPr>
          <a:xfrm>
            <a:off x="334696" y="275706"/>
            <a:ext cx="1283600" cy="64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p:nvPr/>
        </p:nvSpPr>
        <p:spPr>
          <a:xfrm>
            <a:off x="943025" y="570200"/>
            <a:ext cx="22641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Review</a:t>
            </a:r>
            <a:endParaRPr b="1" i="0" sz="3600" u="none" cap="none" strike="noStrike">
              <a:solidFill>
                <a:srgbClr val="00B0F0"/>
              </a:solidFill>
              <a:latin typeface="Arial"/>
              <a:ea typeface="Arial"/>
              <a:cs typeface="Arial"/>
              <a:sym typeface="Arial"/>
            </a:endParaRPr>
          </a:p>
        </p:txBody>
      </p:sp>
      <p:graphicFrame>
        <p:nvGraphicFramePr>
          <p:cNvPr id="110" name="Google Shape;110;p21"/>
          <p:cNvGraphicFramePr/>
          <p:nvPr/>
        </p:nvGraphicFramePr>
        <p:xfrm>
          <a:off x="876000" y="1461346"/>
          <a:ext cx="3000000" cy="3000000"/>
        </p:xfrm>
        <a:graphic>
          <a:graphicData uri="http://schemas.openxmlformats.org/drawingml/2006/table">
            <a:tbl>
              <a:tblPr bandRow="1" firstRow="1">
                <a:noFill/>
                <a:tableStyleId>{61C0364D-A913-44BF-8A12-71F3C3F262FC}</a:tableStyleId>
              </a:tblPr>
              <a:tblGrid>
                <a:gridCol w="3480000"/>
                <a:gridCol w="3480000"/>
                <a:gridCol w="3480000"/>
              </a:tblGrid>
              <a:tr h="432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Role</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Block</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Effect</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r>
              <a:tr h="33840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sz="1800" u="none" cap="none" strike="noStrike">
                        <a:solidFill>
                          <a:srgbClr val="525252"/>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r>
            </a:tbl>
          </a:graphicData>
        </a:graphic>
      </p:graphicFrame>
      <p:pic>
        <p:nvPicPr>
          <p:cNvPr id="111" name="Google Shape;111;p21"/>
          <p:cNvPicPr preferRelativeResize="0"/>
          <p:nvPr/>
        </p:nvPicPr>
        <p:blipFill rotWithShape="1">
          <a:blip r:embed="rId3">
            <a:alphaModFix/>
          </a:blip>
          <a:srcRect b="0" l="0" r="0" t="0"/>
          <a:stretch/>
        </p:blipFill>
        <p:spPr>
          <a:xfrm>
            <a:off x="1969621" y="2836392"/>
            <a:ext cx="1401280" cy="1440000"/>
          </a:xfrm>
          <a:prstGeom prst="rect">
            <a:avLst/>
          </a:prstGeom>
          <a:noFill/>
          <a:ln>
            <a:noFill/>
          </a:ln>
        </p:spPr>
      </p:pic>
      <p:sp>
        <p:nvSpPr>
          <p:cNvPr id="112" name="Google Shape;112;p21"/>
          <p:cNvSpPr txBox="1"/>
          <p:nvPr/>
        </p:nvSpPr>
        <p:spPr>
          <a:xfrm>
            <a:off x="8345714" y="3146320"/>
            <a:ext cx="2815772" cy="129035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525252"/>
                </a:solidFill>
                <a:latin typeface="Arial"/>
                <a:ea typeface="Arial"/>
                <a:cs typeface="Arial"/>
                <a:sym typeface="Arial"/>
              </a:rPr>
              <a:t>When the green flag is clicked, say “Cheer!” for 0.5 seconds every 0.5 seconds.</a:t>
            </a:r>
            <a:endParaRPr b="0" i="0" sz="1800" u="none" cap="none" strike="noStrike">
              <a:solidFill>
                <a:srgbClr val="525252"/>
              </a:solidFill>
              <a:latin typeface="Arial"/>
              <a:ea typeface="Arial"/>
              <a:cs typeface="Arial"/>
              <a:sym typeface="Arial"/>
            </a:endParaRPr>
          </a:p>
        </p:txBody>
      </p:sp>
      <p:pic>
        <p:nvPicPr>
          <p:cNvPr id="113" name="Google Shape;113;p21"/>
          <p:cNvPicPr preferRelativeResize="0"/>
          <p:nvPr/>
        </p:nvPicPr>
        <p:blipFill rotWithShape="1">
          <a:blip r:embed="rId4">
            <a:alphaModFix/>
          </a:blip>
          <a:srcRect b="0" l="0" r="0" t="0"/>
          <a:stretch/>
        </p:blipFill>
        <p:spPr>
          <a:xfrm>
            <a:off x="4362450" y="2241550"/>
            <a:ext cx="3467100" cy="262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p:nvPr/>
        </p:nvSpPr>
        <p:spPr>
          <a:xfrm>
            <a:off x="943024" y="570200"/>
            <a:ext cx="1770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Review</a:t>
            </a:r>
            <a:endParaRPr b="1" i="0" sz="3600" u="none" cap="none" strike="noStrike">
              <a:solidFill>
                <a:srgbClr val="00B0F0"/>
              </a:solidFill>
              <a:latin typeface="Arial"/>
              <a:ea typeface="Arial"/>
              <a:cs typeface="Arial"/>
              <a:sym typeface="Arial"/>
            </a:endParaRPr>
          </a:p>
        </p:txBody>
      </p:sp>
      <p:graphicFrame>
        <p:nvGraphicFramePr>
          <p:cNvPr id="120" name="Google Shape;120;p22"/>
          <p:cNvGraphicFramePr/>
          <p:nvPr/>
        </p:nvGraphicFramePr>
        <p:xfrm>
          <a:off x="876000" y="1461346"/>
          <a:ext cx="3000000" cy="3000000"/>
        </p:xfrm>
        <a:graphic>
          <a:graphicData uri="http://schemas.openxmlformats.org/drawingml/2006/table">
            <a:tbl>
              <a:tblPr bandRow="1" firstRow="1">
                <a:noFill/>
                <a:tableStyleId>{61C0364D-A913-44BF-8A12-71F3C3F262FC}</a:tableStyleId>
              </a:tblPr>
              <a:tblGrid>
                <a:gridCol w="3480000"/>
                <a:gridCol w="3480000"/>
                <a:gridCol w="3480000"/>
              </a:tblGrid>
              <a:tr h="432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Role</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Block</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Effect</a:t>
                      </a:r>
                      <a:endParaRPr sz="18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solidFill>
                      <a:srgbClr val="00B0F0"/>
                    </a:solidFill>
                  </a:tcPr>
                </a:tc>
              </a:tr>
              <a:tr h="33840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800"/>
                        <a:buFont typeface="Arial"/>
                        <a:buNone/>
                      </a:pPr>
                      <a:r>
                        <a:t/>
                      </a:r>
                      <a:endParaRPr sz="1800" u="none" cap="none" strike="noStrike">
                        <a:solidFill>
                          <a:srgbClr val="525252"/>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B0F0"/>
                      </a:solidFill>
                      <a:prstDash val="solid"/>
                      <a:round/>
                      <a:headEnd len="sm" w="sm" type="none"/>
                      <a:tailEnd len="sm" w="sm" type="none"/>
                    </a:lnT>
                    <a:lnB cap="flat" cmpd="sng" w="12700">
                      <a:solidFill>
                        <a:srgbClr val="00B0F0"/>
                      </a:solidFill>
                      <a:prstDash val="solid"/>
                      <a:round/>
                      <a:headEnd len="sm" w="sm" type="none"/>
                      <a:tailEnd len="sm" w="sm" type="none"/>
                    </a:lnB>
                  </a:tcPr>
                </a:tc>
              </a:tr>
            </a:tbl>
          </a:graphicData>
        </a:graphic>
      </p:graphicFrame>
      <p:pic>
        <p:nvPicPr>
          <p:cNvPr id="121" name="Google Shape;121;p22"/>
          <p:cNvPicPr preferRelativeResize="0"/>
          <p:nvPr/>
        </p:nvPicPr>
        <p:blipFill rotWithShape="1">
          <a:blip r:embed="rId3">
            <a:alphaModFix/>
          </a:blip>
          <a:srcRect b="0" l="0" r="0" t="0"/>
          <a:stretch/>
        </p:blipFill>
        <p:spPr>
          <a:xfrm>
            <a:off x="1991004" y="2836392"/>
            <a:ext cx="1189922" cy="1440000"/>
          </a:xfrm>
          <a:prstGeom prst="rect">
            <a:avLst/>
          </a:prstGeom>
          <a:noFill/>
          <a:ln>
            <a:noFill/>
          </a:ln>
        </p:spPr>
      </p:pic>
      <p:sp>
        <p:nvSpPr>
          <p:cNvPr id="122" name="Google Shape;122;p22"/>
          <p:cNvSpPr txBox="1"/>
          <p:nvPr/>
        </p:nvSpPr>
        <p:spPr>
          <a:xfrm>
            <a:off x="7836310" y="3146322"/>
            <a:ext cx="3469858" cy="133882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525252"/>
                </a:solidFill>
                <a:latin typeface="Arial"/>
                <a:ea typeface="Arial"/>
                <a:cs typeface="Arial"/>
                <a:sym typeface="Arial"/>
              </a:rPr>
              <a:t>After the green flag is clicked, repeatedly switch the costume and say “Cheer!” for 0.5 seconds.</a:t>
            </a:r>
            <a:endParaRPr b="0" i="0" sz="1800" u="none" cap="none" strike="noStrike">
              <a:solidFill>
                <a:srgbClr val="525252"/>
              </a:solidFill>
              <a:latin typeface="Arial"/>
              <a:ea typeface="Arial"/>
              <a:cs typeface="Arial"/>
              <a:sym typeface="Arial"/>
            </a:endParaRPr>
          </a:p>
        </p:txBody>
      </p:sp>
      <p:pic>
        <p:nvPicPr>
          <p:cNvPr id="123" name="Google Shape;123;p22"/>
          <p:cNvPicPr preferRelativeResize="0"/>
          <p:nvPr/>
        </p:nvPicPr>
        <p:blipFill rotWithShape="1">
          <a:blip r:embed="rId4">
            <a:alphaModFix/>
          </a:blip>
          <a:srcRect b="0" l="0" r="0" t="0"/>
          <a:stretch/>
        </p:blipFill>
        <p:spPr>
          <a:xfrm>
            <a:off x="4331335" y="2235200"/>
            <a:ext cx="3505200" cy="264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3">
            <a:alphaModFix/>
          </a:blip>
          <a:srcRect b="0" l="0" r="0" t="0"/>
          <a:stretch/>
        </p:blipFill>
        <p:spPr>
          <a:xfrm>
            <a:off x="1817150" y="1996964"/>
            <a:ext cx="3869746" cy="2880000"/>
          </a:xfrm>
          <a:prstGeom prst="rect">
            <a:avLst/>
          </a:prstGeom>
          <a:noFill/>
          <a:ln>
            <a:noFill/>
          </a:ln>
        </p:spPr>
      </p:pic>
      <p:grpSp>
        <p:nvGrpSpPr>
          <p:cNvPr id="136" name="Google Shape;136;p24"/>
          <p:cNvGrpSpPr/>
          <p:nvPr/>
        </p:nvGrpSpPr>
        <p:grpSpPr>
          <a:xfrm>
            <a:off x="1824286" y="1998051"/>
            <a:ext cx="3853313" cy="2863917"/>
            <a:chOff x="1570146" y="65226"/>
            <a:chExt cx="9051709" cy="6727548"/>
          </a:xfrm>
        </p:grpSpPr>
        <p:pic>
          <p:nvPicPr>
            <p:cNvPr id="137" name="Google Shape;137;p24"/>
            <p:cNvPicPr preferRelativeResize="0"/>
            <p:nvPr/>
          </p:nvPicPr>
          <p:blipFill rotWithShape="1">
            <a:blip r:embed="rId4">
              <a:alphaModFix/>
            </a:blip>
            <a:srcRect b="0" l="0" r="0" t="0"/>
            <a:stretch/>
          </p:blipFill>
          <p:spPr>
            <a:xfrm>
              <a:off x="1570146" y="65226"/>
              <a:ext cx="9051709" cy="6727548"/>
            </a:xfrm>
            <a:prstGeom prst="rect">
              <a:avLst/>
            </a:prstGeom>
            <a:noFill/>
            <a:ln>
              <a:noFill/>
            </a:ln>
          </p:spPr>
        </p:pic>
        <p:cxnSp>
          <p:nvCxnSpPr>
            <p:cNvPr id="138" name="Google Shape;138;p24"/>
            <p:cNvCxnSpPr/>
            <p:nvPr/>
          </p:nvCxnSpPr>
          <p:spPr>
            <a:xfrm flipH="1" rot="10800000">
              <a:off x="5930020" y="3739224"/>
              <a:ext cx="995100" cy="1548000"/>
            </a:xfrm>
            <a:prstGeom prst="straightConnector1">
              <a:avLst/>
            </a:prstGeom>
            <a:noFill/>
            <a:ln cap="flat" cmpd="sng" w="9525">
              <a:solidFill>
                <a:srgbClr val="FF0000"/>
              </a:solidFill>
              <a:prstDash val="solid"/>
              <a:miter lim="800000"/>
              <a:headEnd len="sm" w="sm" type="none"/>
              <a:tailEnd len="sm" w="sm" type="none"/>
            </a:ln>
          </p:spPr>
        </p:cxnSp>
      </p:grpSp>
      <p:sp>
        <p:nvSpPr>
          <p:cNvPr id="139" name="Google Shape;139;p24"/>
          <p:cNvSpPr txBox="1"/>
          <p:nvPr/>
        </p:nvSpPr>
        <p:spPr>
          <a:xfrm>
            <a:off x="1153699" y="1460500"/>
            <a:ext cx="51243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1800">
                <a:solidFill>
                  <a:srgbClr val="525252"/>
                </a:solidFill>
              </a:rPr>
              <a:t>Ball is Kicked into the Goal</a:t>
            </a:r>
            <a:endParaRPr b="1" sz="1800">
              <a:solidFill>
                <a:srgbClr val="525252"/>
              </a:solidFill>
            </a:endParaRPr>
          </a:p>
          <a:p>
            <a:pPr indent="0" lvl="0" marL="0" marR="0" rtl="0" algn="l">
              <a:lnSpc>
                <a:spcPct val="100000"/>
              </a:lnSpc>
              <a:spcBef>
                <a:spcPts val="0"/>
              </a:spcBef>
              <a:spcAft>
                <a:spcPts val="0"/>
              </a:spcAft>
              <a:buClr>
                <a:schemeClr val="dk1"/>
              </a:buClr>
              <a:buSzPts val="1100"/>
              <a:buFont typeface="Arial"/>
              <a:buNone/>
            </a:pPr>
            <a:r>
              <a:t/>
            </a:r>
            <a:endParaRPr b="1" sz="1800">
              <a:solidFill>
                <a:srgbClr val="525252"/>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525252"/>
              </a:solidFill>
            </a:endParaRPr>
          </a:p>
        </p:txBody>
      </p:sp>
      <p:pic>
        <p:nvPicPr>
          <p:cNvPr id="140" name="Google Shape;140;p24"/>
          <p:cNvPicPr preferRelativeResize="0"/>
          <p:nvPr/>
        </p:nvPicPr>
        <p:blipFill rotWithShape="1">
          <a:blip r:embed="rId5">
            <a:alphaModFix/>
          </a:blip>
          <a:srcRect b="0" l="0" r="0" t="0"/>
          <a:stretch/>
        </p:blipFill>
        <p:spPr>
          <a:xfrm>
            <a:off x="6848727" y="1989000"/>
            <a:ext cx="3853521" cy="2880000"/>
          </a:xfrm>
          <a:prstGeom prst="rect">
            <a:avLst/>
          </a:prstGeom>
          <a:noFill/>
          <a:ln>
            <a:noFill/>
          </a:ln>
        </p:spPr>
      </p:pic>
      <p:sp>
        <p:nvSpPr>
          <p:cNvPr id="141" name="Google Shape;141;p24"/>
          <p:cNvSpPr txBox="1"/>
          <p:nvPr/>
        </p:nvSpPr>
        <p:spPr>
          <a:xfrm>
            <a:off x="6190124" y="1384300"/>
            <a:ext cx="51243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1800">
                <a:solidFill>
                  <a:srgbClr val="525252"/>
                </a:solidFill>
              </a:rPr>
              <a:t>Ball is Kicked into the Goal</a:t>
            </a:r>
            <a:endParaRPr b="1" sz="1800">
              <a:solidFill>
                <a:srgbClr val="525252"/>
              </a:solidFill>
            </a:endParaRPr>
          </a:p>
          <a:p>
            <a:pPr indent="0" lvl="0" marL="0" marR="0" rtl="0" algn="l">
              <a:lnSpc>
                <a:spcPct val="100000"/>
              </a:lnSpc>
              <a:spcBef>
                <a:spcPts val="0"/>
              </a:spcBef>
              <a:spcAft>
                <a:spcPts val="0"/>
              </a:spcAft>
              <a:buClr>
                <a:schemeClr val="dk1"/>
              </a:buClr>
              <a:buSzPts val="1100"/>
              <a:buFont typeface="Arial"/>
              <a:buNone/>
            </a:pPr>
            <a:r>
              <a:t/>
            </a:r>
            <a:endParaRPr b="1" sz="1800">
              <a:solidFill>
                <a:srgbClr val="525252"/>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525252"/>
              </a:solidFill>
            </a:endParaRPr>
          </a:p>
        </p:txBody>
      </p:sp>
      <p:grpSp>
        <p:nvGrpSpPr>
          <p:cNvPr id="142" name="Google Shape;142;p24"/>
          <p:cNvGrpSpPr/>
          <p:nvPr/>
        </p:nvGrpSpPr>
        <p:grpSpPr>
          <a:xfrm>
            <a:off x="6863583" y="1989011"/>
            <a:ext cx="3842060" cy="2863378"/>
            <a:chOff x="1535310" y="56698"/>
            <a:chExt cx="9078592" cy="6766017"/>
          </a:xfrm>
        </p:grpSpPr>
        <p:pic>
          <p:nvPicPr>
            <p:cNvPr id="143" name="Google Shape;143;p24"/>
            <p:cNvPicPr preferRelativeResize="0"/>
            <p:nvPr/>
          </p:nvPicPr>
          <p:blipFill rotWithShape="1">
            <a:blip r:embed="rId6">
              <a:alphaModFix/>
            </a:blip>
            <a:srcRect b="0" l="0" r="0" t="0"/>
            <a:stretch/>
          </p:blipFill>
          <p:spPr>
            <a:xfrm>
              <a:off x="1535310" y="78073"/>
              <a:ext cx="9078592" cy="6744642"/>
            </a:xfrm>
            <a:prstGeom prst="rect">
              <a:avLst/>
            </a:prstGeom>
            <a:noFill/>
            <a:ln>
              <a:noFill/>
            </a:ln>
          </p:spPr>
        </p:pic>
        <p:cxnSp>
          <p:nvCxnSpPr>
            <p:cNvPr id="144" name="Google Shape;144;p24"/>
            <p:cNvCxnSpPr/>
            <p:nvPr/>
          </p:nvCxnSpPr>
          <p:spPr>
            <a:xfrm flipH="1" rot="10800000">
              <a:off x="6156285" y="56698"/>
              <a:ext cx="4450800" cy="5022300"/>
            </a:xfrm>
            <a:prstGeom prst="straightConnector1">
              <a:avLst/>
            </a:prstGeom>
            <a:noFill/>
            <a:ln cap="flat" cmpd="sng" w="9525">
              <a:solidFill>
                <a:srgbClr val="FF0000"/>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p:nvPr/>
        </p:nvSpPr>
        <p:spPr>
          <a:xfrm>
            <a:off x="4008328" y="1741118"/>
            <a:ext cx="5774500" cy="2680570"/>
          </a:xfrm>
          <a:prstGeom prst="roundRect">
            <a:avLst>
              <a:gd fmla="val 1666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lang="en-US" sz="6600">
                <a:solidFill>
                  <a:schemeClr val="lt1"/>
                </a:solidFill>
              </a:rPr>
              <a:t>Hands On</a:t>
            </a:r>
            <a:endParaRPr b="1" i="0" sz="6600" u="none" cap="none" strike="noStrike">
              <a:solidFill>
                <a:schemeClr val="lt1"/>
              </a:solidFill>
            </a:endParaRPr>
          </a:p>
        </p:txBody>
      </p:sp>
      <p:pic>
        <p:nvPicPr>
          <p:cNvPr id="151" name="Google Shape;151;p25"/>
          <p:cNvPicPr preferRelativeResize="0"/>
          <p:nvPr/>
        </p:nvPicPr>
        <p:blipFill rotWithShape="1">
          <a:blip r:embed="rId3">
            <a:alphaModFix/>
          </a:blip>
          <a:srcRect b="0" l="0" r="0" t="0"/>
          <a:stretch/>
        </p:blipFill>
        <p:spPr>
          <a:xfrm>
            <a:off x="1176183" y="2104374"/>
            <a:ext cx="3521078" cy="3521078"/>
          </a:xfrm>
          <a:prstGeom prst="rect">
            <a:avLst/>
          </a:prstGeom>
          <a:noFill/>
          <a:ln>
            <a:noFill/>
          </a:ln>
        </p:spPr>
      </p:pic>
      <p:pic>
        <p:nvPicPr>
          <p:cNvPr id="152" name="Google Shape;152;p25"/>
          <p:cNvPicPr preferRelativeResize="0"/>
          <p:nvPr/>
        </p:nvPicPr>
        <p:blipFill rotWithShape="1">
          <a:blip r:embed="rId4">
            <a:alphaModFix/>
          </a:blip>
          <a:srcRect b="0" l="0" r="0" t="0"/>
          <a:stretch/>
        </p:blipFill>
        <p:spPr>
          <a:xfrm>
            <a:off x="334696" y="275706"/>
            <a:ext cx="1283600" cy="64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nvSpPr>
        <p:spPr>
          <a:xfrm>
            <a:off x="2971278" y="2187901"/>
            <a:ext cx="6339978" cy="19389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2EBCFF"/>
                </a:solidFill>
              </a:rPr>
              <a:t>Change the Size of a Sprite</a:t>
            </a:r>
            <a:endParaRPr b="1" i="0" sz="6000" u="none" cap="none" strike="noStrike">
              <a:solidFill>
                <a:srgbClr val="2EBC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